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7"/>
  </p:notesMasterIdLst>
  <p:handoutMasterIdLst>
    <p:handoutMasterId r:id="rId48"/>
  </p:handoutMasterIdLst>
  <p:sldIdLst>
    <p:sldId id="309" r:id="rId5"/>
    <p:sldId id="945" r:id="rId6"/>
    <p:sldId id="932" r:id="rId7"/>
    <p:sldId id="927" r:id="rId8"/>
    <p:sldId id="928" r:id="rId9"/>
    <p:sldId id="929" r:id="rId10"/>
    <p:sldId id="935" r:id="rId11"/>
    <p:sldId id="930" r:id="rId12"/>
    <p:sldId id="933" r:id="rId13"/>
    <p:sldId id="934" r:id="rId14"/>
    <p:sldId id="931" r:id="rId15"/>
    <p:sldId id="937" r:id="rId16"/>
    <p:sldId id="948" r:id="rId17"/>
    <p:sldId id="925" r:id="rId18"/>
    <p:sldId id="926" r:id="rId19"/>
    <p:sldId id="938" r:id="rId20"/>
    <p:sldId id="949" r:id="rId21"/>
    <p:sldId id="950" r:id="rId22"/>
    <p:sldId id="951" r:id="rId23"/>
    <p:sldId id="952" r:id="rId24"/>
    <p:sldId id="954" r:id="rId25"/>
    <p:sldId id="953" r:id="rId26"/>
    <p:sldId id="955" r:id="rId27"/>
    <p:sldId id="936" r:id="rId28"/>
    <p:sldId id="946" r:id="rId29"/>
    <p:sldId id="318" r:id="rId30"/>
    <p:sldId id="939" r:id="rId31"/>
    <p:sldId id="941" r:id="rId32"/>
    <p:sldId id="940" r:id="rId33"/>
    <p:sldId id="317" r:id="rId34"/>
    <p:sldId id="943" r:id="rId35"/>
    <p:sldId id="924" r:id="rId36"/>
    <p:sldId id="944" r:id="rId37"/>
    <p:sldId id="947" r:id="rId38"/>
    <p:sldId id="942" r:id="rId39"/>
    <p:sldId id="913" r:id="rId40"/>
    <p:sldId id="321" r:id="rId41"/>
    <p:sldId id="320" r:id="rId42"/>
    <p:sldId id="956" r:id="rId43"/>
    <p:sldId id="957" r:id="rId44"/>
    <p:sldId id="958" r:id="rId45"/>
    <p:sldId id="959" r:id="rId4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Open Sans"/>
        <a:ea typeface="Open Sans"/>
        <a:cs typeface="Open Sans"/>
        <a:sym typeface="Open Sans"/>
      </a:defRPr>
    </a:lvl1pPr>
    <a:lvl2pPr marL="0" marR="0" indent="2286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Open Sans"/>
        <a:ea typeface="Open Sans"/>
        <a:cs typeface="Open Sans"/>
        <a:sym typeface="Open Sans"/>
      </a:defRPr>
    </a:lvl2pPr>
    <a:lvl3pPr marL="0" marR="0" indent="4572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Open Sans"/>
        <a:ea typeface="Open Sans"/>
        <a:cs typeface="Open Sans"/>
        <a:sym typeface="Open Sans"/>
      </a:defRPr>
    </a:lvl3pPr>
    <a:lvl4pPr marL="0" marR="0" indent="6858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Open Sans"/>
        <a:ea typeface="Open Sans"/>
        <a:cs typeface="Open Sans"/>
        <a:sym typeface="Open Sans"/>
      </a:defRPr>
    </a:lvl4pPr>
    <a:lvl5pPr marL="0" marR="0" indent="9144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Open Sans"/>
        <a:ea typeface="Open Sans"/>
        <a:cs typeface="Open Sans"/>
        <a:sym typeface="Open Sans"/>
      </a:defRPr>
    </a:lvl5pPr>
    <a:lvl6pPr marL="0" marR="0" indent="11430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Open Sans"/>
        <a:ea typeface="Open Sans"/>
        <a:cs typeface="Open Sans"/>
        <a:sym typeface="Open Sans"/>
      </a:defRPr>
    </a:lvl6pPr>
    <a:lvl7pPr marL="0" marR="0" indent="13716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Open Sans"/>
        <a:ea typeface="Open Sans"/>
        <a:cs typeface="Open Sans"/>
        <a:sym typeface="Open Sans"/>
      </a:defRPr>
    </a:lvl7pPr>
    <a:lvl8pPr marL="0" marR="0" indent="16002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Open Sans"/>
        <a:ea typeface="Open Sans"/>
        <a:cs typeface="Open Sans"/>
        <a:sym typeface="Open Sans"/>
      </a:defRPr>
    </a:lvl8pPr>
    <a:lvl9pPr marL="0" marR="0" indent="18288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Open Sans"/>
        <a:ea typeface="Open Sans"/>
        <a:cs typeface="Open Sans"/>
        <a:sym typeface="Open Sans"/>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4D44"/>
    <a:srgbClr val="A39161"/>
    <a:srgbClr val="5E5E5E"/>
    <a:srgbClr val="B3B6A7"/>
    <a:srgbClr val="005850"/>
    <a:srgbClr val="A79563"/>
    <a:srgbClr val="005A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A8E068-82E4-4107-B1BE-4B4D80E1E765}" v="155" dt="2024-03-06T11:53:07.034"/>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57"/>
    <p:restoredTop sz="62888" autoAdjust="0"/>
  </p:normalViewPr>
  <p:slideViewPr>
    <p:cSldViewPr snapToGrid="0" snapToObjects="1" showGuides="1">
      <p:cViewPr varScale="1">
        <p:scale>
          <a:sx n="34" d="100"/>
          <a:sy n="34" d="100"/>
        </p:scale>
        <p:origin x="1074" y="84"/>
      </p:cViewPr>
      <p:guideLst>
        <p:guide orient="horz" pos="4320"/>
        <p:guide pos="7680"/>
      </p:guideLst>
    </p:cSldViewPr>
  </p:slideViewPr>
  <p:outlineViewPr>
    <p:cViewPr>
      <p:scale>
        <a:sx n="33" d="100"/>
        <a:sy n="33" d="100"/>
      </p:scale>
      <p:origin x="0" y="-20816"/>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95" d="100"/>
          <a:sy n="95" d="100"/>
        </p:scale>
        <p:origin x="2512"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0418002442854342E-2"/>
          <c:y val="2.7160495807365789E-2"/>
          <c:w val="0.92177116143393012"/>
          <c:h val="0.94401542801706728"/>
        </c:manualLayout>
      </c:layout>
      <c:lineChart>
        <c:grouping val="standard"/>
        <c:varyColors val="0"/>
        <c:ser>
          <c:idx val="0"/>
          <c:order val="0"/>
          <c:tx>
            <c:strRef>
              <c:f>Unpivoted!$C$1</c:f>
              <c:strCache>
                <c:ptCount val="1"/>
                <c:pt idx="0">
                  <c:v>VALUE</c:v>
                </c:pt>
              </c:strCache>
            </c:strRef>
          </c:tx>
          <c:spPr>
            <a:ln w="38100" cap="rnd" cmpd="thinThick">
              <a:solidFill>
                <a:srgbClr val="00B050"/>
              </a:solidFill>
              <a:round/>
            </a:ln>
            <a:effectLst/>
          </c:spPr>
          <c:marker>
            <c:symbol val="none"/>
          </c:marker>
          <c:dLbls>
            <c:delete val="1"/>
          </c:dLbls>
          <c:cat>
            <c:strRef>
              <c:f>Unpivoted!$B$2:$B$27</c:f>
              <c:strCache>
                <c:ptCount val="26"/>
                <c:pt idx="0">
                  <c:v>1841</c:v>
                </c:pt>
                <c:pt idx="1">
                  <c:v>1851</c:v>
                </c:pt>
                <c:pt idx="2">
                  <c:v>1861</c:v>
                </c:pt>
                <c:pt idx="3">
                  <c:v>1871</c:v>
                </c:pt>
                <c:pt idx="4">
                  <c:v>1881</c:v>
                </c:pt>
                <c:pt idx="5">
                  <c:v>1891</c:v>
                </c:pt>
                <c:pt idx="6">
                  <c:v>1901</c:v>
                </c:pt>
                <c:pt idx="7">
                  <c:v>1911</c:v>
                </c:pt>
                <c:pt idx="8">
                  <c:v>1926</c:v>
                </c:pt>
                <c:pt idx="9">
                  <c:v>1936</c:v>
                </c:pt>
                <c:pt idx="10">
                  <c:v>1946</c:v>
                </c:pt>
                <c:pt idx="11">
                  <c:v>1951</c:v>
                </c:pt>
                <c:pt idx="12">
                  <c:v>1956</c:v>
                </c:pt>
                <c:pt idx="13">
                  <c:v>1961</c:v>
                </c:pt>
                <c:pt idx="14">
                  <c:v>1966</c:v>
                </c:pt>
                <c:pt idx="15">
                  <c:v>1971</c:v>
                </c:pt>
                <c:pt idx="16">
                  <c:v>1979</c:v>
                </c:pt>
                <c:pt idx="17">
                  <c:v>1981</c:v>
                </c:pt>
                <c:pt idx="18">
                  <c:v>1986</c:v>
                </c:pt>
                <c:pt idx="19">
                  <c:v>1991</c:v>
                </c:pt>
                <c:pt idx="20">
                  <c:v>1996</c:v>
                </c:pt>
                <c:pt idx="21">
                  <c:v>2002</c:v>
                </c:pt>
                <c:pt idx="22">
                  <c:v>2006</c:v>
                </c:pt>
                <c:pt idx="23">
                  <c:v>2011</c:v>
                </c:pt>
                <c:pt idx="24">
                  <c:v>2016</c:v>
                </c:pt>
                <c:pt idx="25">
                  <c:v>2022</c:v>
                </c:pt>
              </c:strCache>
            </c:strRef>
          </c:cat>
          <c:val>
            <c:numRef>
              <c:f>Unpivoted!$C$2:$C$27</c:f>
              <c:numCache>
                <c:formatCode>_-* #,##0_-;\-* #,##0_-;_-* "-"??_-;_-@_-</c:formatCode>
                <c:ptCount val="26"/>
                <c:pt idx="0">
                  <c:v>6528799</c:v>
                </c:pt>
                <c:pt idx="1">
                  <c:v>5111557</c:v>
                </c:pt>
                <c:pt idx="2">
                  <c:v>4402111</c:v>
                </c:pt>
                <c:pt idx="3">
                  <c:v>4053187</c:v>
                </c:pt>
                <c:pt idx="4">
                  <c:v>3870020</c:v>
                </c:pt>
                <c:pt idx="5">
                  <c:v>3468694</c:v>
                </c:pt>
                <c:pt idx="6">
                  <c:v>3221823</c:v>
                </c:pt>
                <c:pt idx="7">
                  <c:v>3139688</c:v>
                </c:pt>
                <c:pt idx="8">
                  <c:v>2971992</c:v>
                </c:pt>
                <c:pt idx="9">
                  <c:v>2968420</c:v>
                </c:pt>
                <c:pt idx="10">
                  <c:v>2955107</c:v>
                </c:pt>
                <c:pt idx="11">
                  <c:v>2960593</c:v>
                </c:pt>
                <c:pt idx="12">
                  <c:v>2898264</c:v>
                </c:pt>
                <c:pt idx="13">
                  <c:v>2818341</c:v>
                </c:pt>
                <c:pt idx="14">
                  <c:v>2884002</c:v>
                </c:pt>
                <c:pt idx="15">
                  <c:v>2978248</c:v>
                </c:pt>
                <c:pt idx="16">
                  <c:v>3368217</c:v>
                </c:pt>
                <c:pt idx="17">
                  <c:v>3443405</c:v>
                </c:pt>
                <c:pt idx="18">
                  <c:v>3540643</c:v>
                </c:pt>
                <c:pt idx="19">
                  <c:v>3525719</c:v>
                </c:pt>
                <c:pt idx="20">
                  <c:v>3626087</c:v>
                </c:pt>
                <c:pt idx="21">
                  <c:v>3917203</c:v>
                </c:pt>
                <c:pt idx="22">
                  <c:v>4239848</c:v>
                </c:pt>
                <c:pt idx="23">
                  <c:v>4588252</c:v>
                </c:pt>
                <c:pt idx="24">
                  <c:v>4761865</c:v>
                </c:pt>
                <c:pt idx="25">
                  <c:v>5149139</c:v>
                </c:pt>
              </c:numCache>
            </c:numRef>
          </c:val>
          <c:smooth val="0"/>
          <c:extLst>
            <c:ext xmlns:c16="http://schemas.microsoft.com/office/drawing/2014/chart" uri="{C3380CC4-5D6E-409C-BE32-E72D297353CC}">
              <c16:uniqueId val="{00000000-E09E-4E49-AA4C-06AEF23B69B5}"/>
            </c:ext>
          </c:extLst>
        </c:ser>
        <c:dLbls>
          <c:dLblPos val="ctr"/>
          <c:showLegendKey val="0"/>
          <c:showVal val="1"/>
          <c:showCatName val="0"/>
          <c:showSerName val="0"/>
          <c:showPercent val="0"/>
          <c:showBubbleSize val="0"/>
        </c:dLbls>
        <c:smooth val="0"/>
        <c:axId val="571274607"/>
        <c:axId val="585257135"/>
      </c:lineChart>
      <c:catAx>
        <c:axId val="571274607"/>
        <c:scaling>
          <c:orientation val="minMax"/>
        </c:scaling>
        <c:delete val="0"/>
        <c:axPos val="b"/>
        <c:numFmt formatCode="General" sourceLinked="1"/>
        <c:majorTickMark val="none"/>
        <c:minorTickMark val="none"/>
        <c:tickLblPos val="nextTo"/>
        <c:spPr>
          <a:noFill/>
          <a:ln w="9525" cap="flat" cmpd="tri" algn="ctr">
            <a:solidFill>
              <a:schemeClr val="tx1">
                <a:lumMod val="15000"/>
                <a:lumOff val="85000"/>
              </a:schemeClr>
            </a:solidFill>
            <a:round/>
          </a:ln>
          <a:effectLst/>
        </c:spPr>
        <c:txPr>
          <a:bodyPr rot="-60000000" spcFirstLastPara="1" vertOverflow="ellipsis" vert="horz" wrap="square" anchor="ctr" anchorCtr="1"/>
          <a:lstStyle/>
          <a:p>
            <a:pPr>
              <a:defRPr sz="3600" b="0" i="0" u="none" strike="noStrike" kern="1200" baseline="0">
                <a:solidFill>
                  <a:schemeClr val="tx1">
                    <a:lumMod val="65000"/>
                    <a:lumOff val="35000"/>
                  </a:schemeClr>
                </a:solidFill>
                <a:latin typeface="+mn-lt"/>
                <a:ea typeface="+mn-ea"/>
                <a:cs typeface="+mn-cs"/>
              </a:defRPr>
            </a:pPr>
            <a:endParaRPr lang="en-US"/>
          </a:p>
        </c:txPr>
        <c:crossAx val="585257135"/>
        <c:crosses val="autoZero"/>
        <c:auto val="1"/>
        <c:lblAlgn val="ctr"/>
        <c:lblOffset val="100"/>
        <c:noMultiLvlLbl val="0"/>
      </c:catAx>
      <c:valAx>
        <c:axId val="585257135"/>
        <c:scaling>
          <c:orientation val="minMax"/>
        </c:scaling>
        <c:delete val="0"/>
        <c:axPos val="l"/>
        <c:majorGridlines>
          <c:spPr>
            <a:ln w="9525" cap="flat" cmpd="sng" algn="ctr">
              <a:solidFill>
                <a:schemeClr val="tx1">
                  <a:lumMod val="15000"/>
                  <a:lumOff val="85000"/>
                </a:schemeClr>
              </a:solidFill>
              <a:round/>
            </a:ln>
            <a:effectLst/>
          </c:spPr>
        </c:majorGridlines>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en-US"/>
          </a:p>
        </c:txPr>
        <c:crossAx val="571274607"/>
        <c:crosses val="autoZero"/>
        <c:crossBetween val="between"/>
      </c:valAx>
      <c:spPr>
        <a:pattFill prst="pct10">
          <a:fgClr>
            <a:srgbClr val="000000">
              <a:alpha val="0"/>
            </a:srgbClr>
          </a:fgClr>
          <a:bgClr>
            <a:srgbClr val="FFFFFF"/>
          </a:bgClr>
        </a:patt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7EB542B-0C3F-884C-A453-F60046BBBBE8}" type="datetimeFigureOut">
              <a:rPr lang="en-US" smtClean="0"/>
              <a:t>3/6/2024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11752D7-37D8-FD47-A307-243E37317A80}" type="slidenum">
              <a:rPr lang="en-US" smtClean="0"/>
              <a:t>‹#›</a:t>
            </a:fld>
            <a:endParaRPr lang="en-US"/>
          </a:p>
        </p:txBody>
      </p:sp>
    </p:spTree>
    <p:extLst>
      <p:ext uri="{BB962C8B-B14F-4D97-AF65-F5344CB8AC3E}">
        <p14:creationId xmlns:p14="http://schemas.microsoft.com/office/powerpoint/2010/main" val="5284084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 name="Shape 102"/>
          <p:cNvSpPr>
            <a:spLocks noGrp="1" noRot="1" noChangeAspect="1"/>
          </p:cNvSpPr>
          <p:nvPr>
            <p:ph type="sldImg"/>
          </p:nvPr>
        </p:nvSpPr>
        <p:spPr>
          <a:xfrm>
            <a:off x="1143000" y="685800"/>
            <a:ext cx="4572000" cy="3429000"/>
          </a:xfrm>
          <a:prstGeom prst="rect">
            <a:avLst/>
          </a:prstGeom>
        </p:spPr>
        <p:txBody>
          <a:bodyPr/>
          <a:lstStyle/>
          <a:p>
            <a:endParaRPr/>
          </a:p>
        </p:txBody>
      </p:sp>
      <p:sp>
        <p:nvSpPr>
          <p:cNvPr id="103" name="Shape 103"/>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tatic1.squarespace.com/static/5cae4d7ea9ab9533d3a45357/t/65143957c5d3687e16224265/1695824216937/Labour+market+dynamics+and+the+rising+incidence+of+multiple+jobs+-+Williamson.pdf"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E" dirty="0"/>
          </a:p>
        </p:txBody>
      </p:sp>
    </p:spTree>
    <p:extLst>
      <p:ext uri="{BB962C8B-B14F-4D97-AF65-F5344CB8AC3E}">
        <p14:creationId xmlns:p14="http://schemas.microsoft.com/office/powerpoint/2010/main" val="38117139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06000"/>
              </a:lnSpc>
              <a:spcAft>
                <a:spcPts val="800"/>
              </a:spcAft>
            </a:pPr>
            <a:r>
              <a:rPr lang="en-GB" sz="1800" kern="150" dirty="0">
                <a:effectLst/>
                <a:latin typeface="Times New Roman" panose="02020603050405020304" pitchFamily="18" charset="0"/>
                <a:ea typeface="Calibri" panose="020F0502020204030204" pitchFamily="34" charset="0"/>
              </a:rPr>
              <a:t>Joseph was born in 1869, when the Tighes lived in South Anne Street, and he married Mary McDonagh in 1901.  They lived in Summerhill (I had some recollection of discovering that there was some sort of cattle-connected activity nearby, but I think it was just that a few of the neighbours have the occupation “dairy” beside their names in Thom’s Directory, which doesn’t necessarily mean that the dairying activity was happening locally).</a:t>
            </a:r>
            <a:endParaRPr lang="en-IE" sz="1800" kern="150" dirty="0">
              <a:effectLst/>
              <a:latin typeface="Times New Roman" panose="02020603050405020304" pitchFamily="18" charset="0"/>
              <a:ea typeface="Calibri" panose="020F0502020204030204" pitchFamily="34" charset="0"/>
            </a:endParaRPr>
          </a:p>
          <a:p>
            <a:pPr>
              <a:lnSpc>
                <a:spcPct val="106000"/>
              </a:lnSpc>
              <a:spcAft>
                <a:spcPts val="800"/>
              </a:spcAft>
            </a:pPr>
            <a:r>
              <a:rPr lang="en-GB" sz="1800" kern="150" dirty="0">
                <a:effectLst/>
                <a:latin typeface="Times New Roman" panose="02020603050405020304" pitchFamily="18" charset="0"/>
                <a:ea typeface="Calibri" panose="020F0502020204030204" pitchFamily="34" charset="0"/>
              </a:rPr>
              <a:t>Their children were </a:t>
            </a:r>
            <a:endParaRPr lang="en-IE" sz="1800" kern="150" dirty="0">
              <a:effectLst/>
              <a:latin typeface="Times New Roman" panose="02020603050405020304" pitchFamily="18" charset="0"/>
              <a:ea typeface="Calibri" panose="020F0502020204030204" pitchFamily="34" charset="0"/>
            </a:endParaRPr>
          </a:p>
          <a:p>
            <a:pPr marL="342900" lvl="0" indent="-342900">
              <a:lnSpc>
                <a:spcPct val="106000"/>
              </a:lnSpc>
              <a:spcAft>
                <a:spcPts val="800"/>
              </a:spcAft>
              <a:buFont typeface="Wingdings" panose="05000000000000000000" pitchFamily="2" charset="2"/>
              <a:buChar char=""/>
            </a:pPr>
            <a:r>
              <a:rPr lang="en-GB" sz="1800" kern="150" dirty="0">
                <a:effectLst/>
                <a:latin typeface="Symbol" panose="05050102010706020507" pitchFamily="18" charset="2"/>
                <a:ea typeface="Calibri" panose="020F0502020204030204" pitchFamily="34" charset="0"/>
              </a:rPr>
              <a:t>Mary Elizabeth, born 1902, died 1903, “tubercular meningitis”;</a:t>
            </a:r>
            <a:endParaRPr lang="en-IE" sz="1800" kern="150" dirty="0">
              <a:effectLst/>
              <a:latin typeface="Symbol" panose="05050102010706020507" pitchFamily="18" charset="2"/>
              <a:ea typeface="Calibri" panose="020F0502020204030204" pitchFamily="34" charset="0"/>
            </a:endParaRPr>
          </a:p>
          <a:p>
            <a:pPr marL="342900" lvl="0" indent="-342900">
              <a:lnSpc>
                <a:spcPct val="106000"/>
              </a:lnSpc>
              <a:spcAft>
                <a:spcPts val="800"/>
              </a:spcAft>
              <a:buFont typeface="Wingdings" panose="05000000000000000000" pitchFamily="2" charset="2"/>
              <a:buChar char=""/>
            </a:pPr>
            <a:r>
              <a:rPr lang="en-GB" sz="1800" kern="150" dirty="0">
                <a:effectLst/>
                <a:latin typeface="Symbol" panose="05050102010706020507" pitchFamily="18" charset="2"/>
                <a:ea typeface="Calibri" panose="020F0502020204030204" pitchFamily="34" charset="0"/>
              </a:rPr>
              <a:t>John, born Aug 1903, died Nov 1903, “broncho-pneumonia”;</a:t>
            </a:r>
            <a:endParaRPr lang="en-IE" sz="1800" kern="150" dirty="0">
              <a:effectLst/>
              <a:latin typeface="Symbol" panose="05050102010706020507" pitchFamily="18" charset="2"/>
              <a:ea typeface="Calibri" panose="020F0502020204030204" pitchFamily="34" charset="0"/>
            </a:endParaRPr>
          </a:p>
          <a:p>
            <a:pPr marL="342900" lvl="0" indent="-342900">
              <a:lnSpc>
                <a:spcPct val="106000"/>
              </a:lnSpc>
              <a:spcAft>
                <a:spcPts val="800"/>
              </a:spcAft>
              <a:buFont typeface="Wingdings" panose="05000000000000000000" pitchFamily="2" charset="2"/>
              <a:buChar char=""/>
            </a:pPr>
            <a:r>
              <a:rPr lang="en-GB" sz="1800" kern="150" dirty="0">
                <a:effectLst/>
                <a:latin typeface="Symbol" panose="05050102010706020507" pitchFamily="18" charset="2"/>
                <a:ea typeface="Calibri" panose="020F0502020204030204" pitchFamily="34" charset="0"/>
              </a:rPr>
              <a:t>Kathleen, born 1904 – the only one who (I think) may have survived long enough to marry, though I’ve no solid information on that;</a:t>
            </a:r>
            <a:endParaRPr lang="en-IE" sz="1800" kern="150" dirty="0">
              <a:effectLst/>
              <a:latin typeface="Symbol" panose="05050102010706020507" pitchFamily="18" charset="2"/>
              <a:ea typeface="Calibri" panose="020F0502020204030204" pitchFamily="34" charset="0"/>
            </a:endParaRPr>
          </a:p>
          <a:p>
            <a:pPr marL="342900" lvl="0" indent="-342900">
              <a:lnSpc>
                <a:spcPct val="106000"/>
              </a:lnSpc>
              <a:spcAft>
                <a:spcPts val="800"/>
              </a:spcAft>
              <a:buFont typeface="Wingdings" panose="05000000000000000000" pitchFamily="2" charset="2"/>
              <a:buChar char=""/>
            </a:pPr>
            <a:r>
              <a:rPr lang="en-GB" sz="1800" kern="150" dirty="0">
                <a:effectLst/>
                <a:latin typeface="Symbol" panose="05050102010706020507" pitchFamily="18" charset="2"/>
                <a:ea typeface="Calibri" panose="020F0502020204030204" pitchFamily="34" charset="0"/>
              </a:rPr>
              <a:t>Joseph, born 1906, survived until 1925 when he died, aged 18, of “pulmonary tuberculosis”;</a:t>
            </a:r>
            <a:endParaRPr lang="en-IE" sz="1800" kern="150" dirty="0">
              <a:effectLst/>
              <a:latin typeface="Symbol" panose="05050102010706020507" pitchFamily="18" charset="2"/>
              <a:ea typeface="Calibri" panose="020F0502020204030204" pitchFamily="34" charset="0"/>
            </a:endParaRPr>
          </a:p>
          <a:p>
            <a:pPr marL="342900" lvl="0" indent="-342900">
              <a:lnSpc>
                <a:spcPct val="106000"/>
              </a:lnSpc>
              <a:spcAft>
                <a:spcPts val="800"/>
              </a:spcAft>
              <a:buFont typeface="Wingdings" panose="05000000000000000000" pitchFamily="2" charset="2"/>
              <a:buChar char=""/>
            </a:pPr>
            <a:r>
              <a:rPr lang="en-GB" sz="1800" kern="150" dirty="0">
                <a:effectLst/>
                <a:latin typeface="Symbol" panose="05050102010706020507" pitchFamily="18" charset="2"/>
                <a:ea typeface="Calibri" panose="020F0502020204030204" pitchFamily="34" charset="0"/>
              </a:rPr>
              <a:t>Angela, born 1908, died 1909, “bronchitis”.</a:t>
            </a:r>
            <a:endParaRPr lang="en-IE" sz="1800" kern="150" dirty="0">
              <a:effectLst/>
              <a:latin typeface="Symbol" panose="05050102010706020507" pitchFamily="18" charset="2"/>
              <a:ea typeface="Calibri" panose="020F0502020204030204" pitchFamily="34" charset="0"/>
            </a:endParaRPr>
          </a:p>
          <a:p>
            <a:pPr>
              <a:lnSpc>
                <a:spcPct val="106000"/>
              </a:lnSpc>
              <a:spcAft>
                <a:spcPts val="800"/>
              </a:spcAft>
            </a:pPr>
            <a:r>
              <a:rPr lang="en-GB" sz="1800" kern="150" dirty="0">
                <a:effectLst/>
                <a:latin typeface="Times New Roman" panose="02020603050405020304" pitchFamily="18" charset="0"/>
                <a:ea typeface="Calibri" panose="020F0502020204030204" pitchFamily="34" charset="0"/>
              </a:rPr>
              <a:t>Joseph’s wife Mary died in 1909, aged 31, of “</a:t>
            </a:r>
            <a:r>
              <a:rPr lang="en-GB" sz="1800" kern="150" dirty="0" err="1">
                <a:effectLst/>
                <a:latin typeface="Times New Roman" panose="02020603050405020304" pitchFamily="18" charset="0"/>
                <a:ea typeface="Calibri" panose="020F0502020204030204" pitchFamily="34" charset="0"/>
              </a:rPr>
              <a:t>phtisis</a:t>
            </a:r>
            <a:r>
              <a:rPr lang="en-GB" sz="1800" kern="150" dirty="0">
                <a:effectLst/>
                <a:latin typeface="Times New Roman" panose="02020603050405020304" pitchFamily="18" charset="0"/>
                <a:ea typeface="Calibri" panose="020F0502020204030204" pitchFamily="34" charset="0"/>
              </a:rPr>
              <a:t> pulmonaria” (TB).   </a:t>
            </a:r>
            <a:endParaRPr lang="en-IE" sz="1800" kern="150" dirty="0">
              <a:effectLst/>
              <a:latin typeface="Times New Roman" panose="02020603050405020304" pitchFamily="18" charset="0"/>
              <a:ea typeface="Calibri" panose="020F0502020204030204" pitchFamily="34" charset="0"/>
            </a:endParaRPr>
          </a:p>
          <a:p>
            <a:pPr>
              <a:lnSpc>
                <a:spcPct val="106000"/>
              </a:lnSpc>
              <a:spcAft>
                <a:spcPts val="800"/>
              </a:spcAft>
            </a:pPr>
            <a:r>
              <a:rPr lang="en-GB" sz="1800" kern="150" dirty="0">
                <a:effectLst/>
                <a:latin typeface="Times New Roman" panose="02020603050405020304" pitchFamily="18" charset="0"/>
                <a:ea typeface="Calibri" panose="020F0502020204030204" pitchFamily="34" charset="0"/>
              </a:rPr>
              <a:t>And to round off this extremely sad story, Joseph himself died of “acute pleurisy” in May 1916, aged 47.   His mother Eliza, who was suffering from heart disease, outlived him by one month. </a:t>
            </a:r>
            <a:endParaRPr lang="en-IE" sz="1800" kern="150" dirty="0">
              <a:effectLst/>
              <a:latin typeface="Times New Roman" panose="02020603050405020304" pitchFamily="18" charset="0"/>
              <a:ea typeface="Calibri" panose="020F0502020204030204" pitchFamily="34" charset="0"/>
            </a:endParaRPr>
          </a:p>
          <a:p>
            <a:endParaRPr lang="en-IE" dirty="0"/>
          </a:p>
        </p:txBody>
      </p:sp>
    </p:spTree>
    <p:extLst>
      <p:ext uri="{BB962C8B-B14F-4D97-AF65-F5344CB8AC3E}">
        <p14:creationId xmlns:p14="http://schemas.microsoft.com/office/powerpoint/2010/main" val="4027977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E" dirty="0"/>
              <a:t>You’ve lived abroad</a:t>
            </a:r>
          </a:p>
          <a:p>
            <a:r>
              <a:rPr lang="en-IE" dirty="0"/>
              <a:t>You’ve got an immediate family member living abroad</a:t>
            </a:r>
          </a:p>
          <a:p>
            <a:endParaRPr lang="en-IE" dirty="0"/>
          </a:p>
          <a:p>
            <a:r>
              <a:rPr lang="en-IE" dirty="0"/>
              <a:t>You were born outside of the island of </a:t>
            </a:r>
            <a:r>
              <a:rPr lang="en-IE" dirty="0" err="1"/>
              <a:t>IReland</a:t>
            </a:r>
            <a:endParaRPr lang="en-IE" dirty="0"/>
          </a:p>
          <a:p>
            <a:endParaRPr lang="en-IE" dirty="0"/>
          </a:p>
        </p:txBody>
      </p:sp>
    </p:spTree>
    <p:extLst>
      <p:ext uri="{BB962C8B-B14F-4D97-AF65-F5344CB8AC3E}">
        <p14:creationId xmlns:p14="http://schemas.microsoft.com/office/powerpoint/2010/main" val="1704521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buFont typeface="Calibri" panose="020F0502020204030204" pitchFamily="34" charset="0"/>
              <a:buChar char="-"/>
            </a:pPr>
            <a:r>
              <a:rPr lang="en-IE" sz="2000" dirty="0">
                <a:effectLst/>
                <a:latin typeface="Calibri" panose="020F0502020204030204" pitchFamily="34" charset="0"/>
                <a:ea typeface="Times New Roman" panose="02020603050405020304" pitchFamily="18" charset="0"/>
              </a:rPr>
              <a:t>Plus side of migration is the increase in working age numbers and children!  This is a slide from the CSO – kindly donate by Cormac Halpin.  </a:t>
            </a:r>
            <a:endParaRPr lang="en-IE" sz="2000" dirty="0">
              <a:effectLst/>
              <a:latin typeface="Calibri" panose="020F0502020204030204" pitchFamily="34" charset="0"/>
              <a:ea typeface="Calibri" panose="020F0502020204030204" pitchFamily="34" charset="0"/>
            </a:endParaRPr>
          </a:p>
          <a:p>
            <a:endParaRPr lang="en-IE" dirty="0"/>
          </a:p>
        </p:txBody>
      </p:sp>
      <p:sp>
        <p:nvSpPr>
          <p:cNvPr id="4" name="Slide Number Placeholder 3"/>
          <p:cNvSpPr>
            <a:spLocks noGrp="1"/>
          </p:cNvSpPr>
          <p:nvPr>
            <p:ph type="sldNum" sz="quarter" idx="5"/>
          </p:nvPr>
        </p:nvSpPr>
        <p:spPr/>
        <p:txBody>
          <a:bodyPr/>
          <a:lstStyle/>
          <a:p>
            <a:fld id="{5641690F-5CE8-4B96-9588-F78D757180BA}" type="slidenum">
              <a:rPr lang="en-IE" smtClean="0"/>
              <a:pPr/>
              <a:t>36</a:t>
            </a:fld>
            <a:endParaRPr lang="en-IE" dirty="0"/>
          </a:p>
        </p:txBody>
      </p:sp>
    </p:spTree>
    <p:extLst>
      <p:ext uri="{BB962C8B-B14F-4D97-AF65-F5344CB8AC3E}">
        <p14:creationId xmlns:p14="http://schemas.microsoft.com/office/powerpoint/2010/main" val="23110041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buFont typeface="Calibri" panose="020F0502020204030204" pitchFamily="34" charset="0"/>
              <a:buChar char="-"/>
            </a:pPr>
            <a:r>
              <a:rPr lang="en-IE" sz="1800" b="1" dirty="0">
                <a:effectLst/>
                <a:latin typeface="Calibri" panose="020F0502020204030204" pitchFamily="34" charset="0"/>
                <a:ea typeface="Times New Roman" panose="02020603050405020304" pitchFamily="18" charset="0"/>
              </a:rPr>
              <a:t>Ireland is changing.</a:t>
            </a:r>
            <a:endParaRPr lang="en-IE" sz="1800" dirty="0">
              <a:effectLst/>
              <a:latin typeface="Calibri" panose="020F0502020204030204" pitchFamily="34" charset="0"/>
              <a:ea typeface="Calibri" panose="020F0502020204030204" pitchFamily="34" charset="0"/>
            </a:endParaRPr>
          </a:p>
          <a:p>
            <a:pPr marL="342900" lvl="0" indent="-342900">
              <a:buFont typeface="Calibri" panose="020F0502020204030204" pitchFamily="34" charset="0"/>
              <a:buChar char="-"/>
            </a:pPr>
            <a:r>
              <a:rPr lang="en-IE" sz="1800" b="1" dirty="0">
                <a:effectLst/>
                <a:latin typeface="Calibri" panose="020F0502020204030204" pitchFamily="34" charset="0"/>
                <a:ea typeface="Times New Roman" panose="02020603050405020304" pitchFamily="18" charset="0"/>
              </a:rPr>
              <a:t>The look of people in Ireland is changing.</a:t>
            </a:r>
            <a:endParaRPr lang="en-IE" sz="1800" dirty="0">
              <a:effectLst/>
              <a:latin typeface="Calibri" panose="020F0502020204030204" pitchFamily="34" charset="0"/>
              <a:ea typeface="Calibri" panose="020F0502020204030204" pitchFamily="34" charset="0"/>
            </a:endParaRPr>
          </a:p>
          <a:p>
            <a:pPr marL="342900" lvl="0" indent="-342900">
              <a:buFont typeface="Calibri" panose="020F0502020204030204" pitchFamily="34" charset="0"/>
              <a:buChar char="-"/>
            </a:pPr>
            <a:r>
              <a:rPr lang="en-IE" sz="1800" dirty="0">
                <a:effectLst/>
                <a:latin typeface="Calibri" panose="020F0502020204030204" pitchFamily="34" charset="0"/>
                <a:ea typeface="Times New Roman" panose="02020603050405020304" pitchFamily="18" charset="0"/>
              </a:rPr>
              <a:t>20% (check stats) of the population on Census night was not born in Ireland – a similar trend is evident in the labour force where a fifth of workers are </a:t>
            </a:r>
            <a:r>
              <a:rPr lang="en-IE" sz="1800" b="1" dirty="0">
                <a:effectLst/>
                <a:latin typeface="Calibri" panose="020F0502020204030204" pitchFamily="34" charset="0"/>
                <a:ea typeface="Times New Roman" panose="02020603050405020304" pitchFamily="18" charset="0"/>
              </a:rPr>
              <a:t>not-Irish citizens</a:t>
            </a:r>
            <a:r>
              <a:rPr lang="en-IE" sz="1800" dirty="0">
                <a:effectLst/>
                <a:latin typeface="Calibri" panose="020F0502020204030204" pitchFamily="34" charset="0"/>
                <a:ea typeface="Times New Roman" panose="02020603050405020304" pitchFamily="18" charset="0"/>
              </a:rPr>
              <a:t>. </a:t>
            </a:r>
          </a:p>
          <a:p>
            <a:pPr marL="342900" marR="0" lvl="0" indent="-342900" defTabSz="457200" eaLnBrk="1" fontAlgn="auto" latinLnBrk="0" hangingPunct="1">
              <a:lnSpc>
                <a:spcPct val="117999"/>
              </a:lnSpc>
              <a:spcBef>
                <a:spcPts val="0"/>
              </a:spcBef>
              <a:spcAft>
                <a:spcPts val="0"/>
              </a:spcAft>
              <a:buClrTx/>
              <a:buSzTx/>
              <a:buFont typeface="Calibri" panose="020F0502020204030204" pitchFamily="34" charset="0"/>
              <a:buChar char="-"/>
              <a:tabLst/>
              <a:defRPr/>
            </a:pPr>
            <a:r>
              <a:rPr lang="en-IE" sz="1800" dirty="0">
                <a:solidFill>
                  <a:srgbClr val="384350"/>
                </a:solidFill>
                <a:latin typeface="Roboto Sans"/>
              </a:rPr>
              <a:t>The next largest ethnic group was Any Other White background (10%), followed by Indian/Pakistani/ Bangladeshi (2%), and Black or Black Irish (1%).</a:t>
            </a:r>
          </a:p>
          <a:p>
            <a:pPr marL="342900" marR="0" lvl="0" indent="-342900" defTabSz="457200" eaLnBrk="1" fontAlgn="auto" latinLnBrk="0" hangingPunct="1">
              <a:lnSpc>
                <a:spcPct val="117999"/>
              </a:lnSpc>
              <a:spcBef>
                <a:spcPts val="0"/>
              </a:spcBef>
              <a:spcAft>
                <a:spcPts val="0"/>
              </a:spcAft>
              <a:buClrTx/>
              <a:buSzTx/>
              <a:buFont typeface="Calibri" panose="020F0502020204030204" pitchFamily="34" charset="0"/>
              <a:buChar char="-"/>
              <a:tabLst/>
              <a:defRPr/>
            </a:pPr>
            <a:r>
              <a:rPr lang="en-IE" sz="4800" b="0" dirty="0">
                <a:solidFill>
                  <a:srgbClr val="384350"/>
                </a:solidFill>
                <a:effectLst/>
                <a:latin typeface="Roboto Sans"/>
              </a:rPr>
              <a:t>most commonly spoken languages being Polish, Romanian, French, Spanish and Portuguese</a:t>
            </a:r>
            <a:endParaRPr lang="en-IE" sz="1800" dirty="0">
              <a:solidFill>
                <a:srgbClr val="384350"/>
              </a:solidFill>
              <a:latin typeface="Roboto Sans"/>
            </a:endParaRPr>
          </a:p>
          <a:p>
            <a:pPr marL="342900" lvl="0" indent="-342900">
              <a:buFont typeface="Calibri" panose="020F0502020204030204" pitchFamily="34" charset="0"/>
              <a:buChar char="-"/>
            </a:pPr>
            <a:endParaRPr lang="en-IE" sz="1800" dirty="0">
              <a:effectLst/>
              <a:latin typeface="Calibri" panose="020F0502020204030204" pitchFamily="34" charset="0"/>
              <a:ea typeface="Calibri" panose="020F0502020204030204" pitchFamily="34" charset="0"/>
            </a:endParaRPr>
          </a:p>
          <a:p>
            <a:endParaRPr lang="en-IE" dirty="0"/>
          </a:p>
        </p:txBody>
      </p:sp>
    </p:spTree>
    <p:extLst>
      <p:ext uri="{BB962C8B-B14F-4D97-AF65-F5344CB8AC3E}">
        <p14:creationId xmlns:p14="http://schemas.microsoft.com/office/powerpoint/2010/main" val="148766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IE" sz="1800" dirty="0">
                <a:effectLst/>
                <a:latin typeface="Calibri" panose="020F0502020204030204" pitchFamily="34" charset="0"/>
                <a:ea typeface="Times New Roman" panose="02020603050405020304" pitchFamily="18" charset="0"/>
              </a:rPr>
              <a:t>What do we anticipate with climate change?  Very high movements of people but evidence suggests that this movement is primarily internal within countries and continents. Future is uncertain.</a:t>
            </a:r>
            <a:endParaRPr lang="en-IE" sz="1800" dirty="0">
              <a:effectLst/>
              <a:latin typeface="Calibri" panose="020F0502020204030204" pitchFamily="34" charset="0"/>
              <a:ea typeface="Calibri" panose="020F0502020204030204" pitchFamily="34" charset="0"/>
            </a:endParaRPr>
          </a:p>
          <a:p>
            <a:endParaRPr lang="en-IE" dirty="0"/>
          </a:p>
        </p:txBody>
      </p:sp>
    </p:spTree>
    <p:extLst>
      <p:ext uri="{BB962C8B-B14F-4D97-AF65-F5344CB8AC3E}">
        <p14:creationId xmlns:p14="http://schemas.microsoft.com/office/powerpoint/2010/main" val="2222288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E" dirty="0"/>
          </a:p>
        </p:txBody>
      </p:sp>
    </p:spTree>
    <p:extLst>
      <p:ext uri="{BB962C8B-B14F-4D97-AF65-F5344CB8AC3E}">
        <p14:creationId xmlns:p14="http://schemas.microsoft.com/office/powerpoint/2010/main" val="2717208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E" dirty="0"/>
              <a:t>You’ve worked outside Ireland</a:t>
            </a:r>
          </a:p>
          <a:p>
            <a:r>
              <a:rPr lang="en-IE" dirty="0"/>
              <a:t>You’ve worked outside the Civil Service</a:t>
            </a:r>
          </a:p>
        </p:txBody>
      </p:sp>
    </p:spTree>
    <p:extLst>
      <p:ext uri="{BB962C8B-B14F-4D97-AF65-F5344CB8AC3E}">
        <p14:creationId xmlns:p14="http://schemas.microsoft.com/office/powerpoint/2010/main" val="1623098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buFont typeface="Calibri" panose="020F0502020204030204" pitchFamily="34" charset="0"/>
              <a:buChar char="-"/>
            </a:pPr>
            <a:r>
              <a:rPr lang="en-IE" sz="1800" dirty="0">
                <a:effectLst/>
                <a:latin typeface="Calibri" panose="020F0502020204030204" pitchFamily="34" charset="0"/>
                <a:ea typeface="Times New Roman" panose="02020603050405020304" pitchFamily="18" charset="0"/>
              </a:rPr>
              <a:t>Numbers in employment at series high, unemployment below 5%, etc</a:t>
            </a:r>
            <a:endParaRPr lang="en-IE" sz="1800" dirty="0">
              <a:effectLst/>
              <a:latin typeface="Calibri" panose="020F0502020204030204" pitchFamily="34" charset="0"/>
              <a:ea typeface="Calibri" panose="020F0502020204030204" pitchFamily="34" charset="0"/>
            </a:endParaRPr>
          </a:p>
          <a:p>
            <a:pPr marL="342900" lvl="0" indent="-342900">
              <a:buFont typeface="Calibri" panose="020F0502020204030204" pitchFamily="34" charset="0"/>
              <a:buChar char="-"/>
            </a:pPr>
            <a:r>
              <a:rPr lang="en-IE" sz="1800" dirty="0">
                <a:effectLst/>
                <a:latin typeface="Calibri" panose="020F0502020204030204" pitchFamily="34" charset="0"/>
                <a:ea typeface="Times New Roman" panose="02020603050405020304" pitchFamily="18" charset="0"/>
              </a:rPr>
              <a:t>There is an increase in the number of people with second jobs – there were about 30-35,000 20 years ago, and it’s increased to over 90,000.  As a share of total employment, it remains low – it was around 2% and has increased to around 3.5%, which remains below EU average of 3.9%.</a:t>
            </a:r>
          </a:p>
          <a:p>
            <a:pPr marL="342900" lvl="0" indent="-342900">
              <a:buFont typeface="Calibri" panose="020F0502020204030204" pitchFamily="34" charset="0"/>
              <a:buChar char="-"/>
            </a:pPr>
            <a:r>
              <a:rPr lang="en-IE" sz="1800" dirty="0">
                <a:effectLst/>
                <a:latin typeface="Calibri" panose="020F0502020204030204" pitchFamily="34" charset="0"/>
                <a:ea typeface="Times New Roman" panose="02020603050405020304" pitchFamily="18" charset="0"/>
              </a:rPr>
              <a:t>It is likely that this is also an underestimate – DETE paper estimates could be closer to 200,000 using revenue definition.</a:t>
            </a:r>
          </a:p>
          <a:p>
            <a:pPr marL="342900" lvl="0" indent="-342900">
              <a:buFont typeface="Calibri" panose="020F0502020204030204" pitchFamily="34" charset="0"/>
              <a:buChar char="-"/>
            </a:pPr>
            <a:endParaRPr lang="en-IE" sz="1800" dirty="0">
              <a:effectLst/>
              <a:latin typeface="Calibri" panose="020F0502020204030204" pitchFamily="34" charset="0"/>
              <a:ea typeface="Times New Roman" panose="02020603050405020304" pitchFamily="18" charset="0"/>
            </a:endParaRPr>
          </a:p>
          <a:p>
            <a:pPr marL="342900" lvl="0" indent="-342900">
              <a:buFont typeface="Calibri" panose="020F0502020204030204" pitchFamily="34" charset="0"/>
              <a:buChar char="-"/>
            </a:pPr>
            <a:r>
              <a:rPr lang="en-IE" sz="1400" dirty="0">
                <a:hlinkClick r:id="rId3"/>
              </a:rPr>
              <a:t>Labour+market+dynamics+and+the+rising+incidence+of+multiple+jobs+-+Williamson.pdf (squarespace.com)</a:t>
            </a:r>
            <a:r>
              <a:rPr lang="en-IE" sz="1800" dirty="0">
                <a:effectLst/>
                <a:latin typeface="Calibri" panose="020F0502020204030204" pitchFamily="34" charset="0"/>
                <a:ea typeface="Times New Roman" panose="02020603050405020304" pitchFamily="18" charset="0"/>
              </a:rPr>
              <a:t>eased prevalence of people holding second jobs - </a:t>
            </a:r>
            <a:endParaRPr lang="en-IE"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076329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buFont typeface="Calibri" panose="020F0502020204030204" pitchFamily="34" charset="0"/>
              <a:buChar char="-"/>
            </a:pPr>
            <a:r>
              <a:rPr lang="en-IE" sz="1800" dirty="0">
                <a:effectLst/>
                <a:latin typeface="Calibri" panose="020F0502020204030204" pitchFamily="34" charset="0"/>
                <a:ea typeface="Calibri" panose="020F0502020204030204" pitchFamily="34" charset="0"/>
              </a:rPr>
              <a:t>Usually working from home means worked at least half of the days worked in previous four weeks</a:t>
            </a:r>
          </a:p>
          <a:p>
            <a:pPr marL="342900" lvl="0" indent="-342900">
              <a:buFont typeface="Calibri" panose="020F0502020204030204" pitchFamily="34" charset="0"/>
              <a:buChar char="-"/>
            </a:pPr>
            <a:r>
              <a:rPr lang="en-IE" sz="1800" dirty="0">
                <a:effectLst/>
                <a:latin typeface="Calibri" panose="020F0502020204030204" pitchFamily="34" charset="0"/>
                <a:ea typeface="Calibri" panose="020F0502020204030204" pitchFamily="34" charset="0"/>
              </a:rPr>
              <a:t>From LFS detailed employment series</a:t>
            </a:r>
          </a:p>
        </p:txBody>
      </p:sp>
    </p:spTree>
    <p:extLst>
      <p:ext uri="{BB962C8B-B14F-4D97-AF65-F5344CB8AC3E}">
        <p14:creationId xmlns:p14="http://schemas.microsoft.com/office/powerpoint/2010/main" val="2689240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E" dirty="0"/>
              <a:t>You’re over the Irish median age</a:t>
            </a:r>
          </a:p>
        </p:txBody>
      </p:sp>
    </p:spTree>
    <p:extLst>
      <p:ext uri="{BB962C8B-B14F-4D97-AF65-F5344CB8AC3E}">
        <p14:creationId xmlns:p14="http://schemas.microsoft.com/office/powerpoint/2010/main" val="1631205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buFont typeface="Calibri" panose="020F0502020204030204" pitchFamily="34" charset="0"/>
              <a:buChar char="-"/>
            </a:pPr>
            <a:r>
              <a:rPr lang="en-IE" sz="1800" b="1" dirty="0">
                <a:effectLst/>
                <a:latin typeface="Calibri" panose="020F0502020204030204" pitchFamily="34" charset="0"/>
                <a:ea typeface="Times New Roman" panose="02020603050405020304" pitchFamily="18" charset="0"/>
              </a:rPr>
              <a:t>The population in Ireland has been steadily increasing since the 1960s</a:t>
            </a:r>
            <a:endParaRPr lang="en-IE" sz="1800" dirty="0">
              <a:effectLst/>
              <a:latin typeface="Calibri" panose="020F0502020204030204" pitchFamily="34" charset="0"/>
              <a:ea typeface="Calibri" panose="020F0502020204030204" pitchFamily="34" charset="0"/>
            </a:endParaRPr>
          </a:p>
          <a:p>
            <a:pPr marL="342900" lvl="0" indent="-342900">
              <a:buFont typeface="Calibri" panose="020F0502020204030204" pitchFamily="34" charset="0"/>
              <a:buChar char="-"/>
            </a:pPr>
            <a:r>
              <a:rPr lang="en-IE" sz="1800" dirty="0">
                <a:effectLst/>
                <a:latin typeface="Calibri" panose="020F0502020204030204" pitchFamily="34" charset="0"/>
                <a:ea typeface="Times New Roman" panose="02020603050405020304" pitchFamily="18" charset="0"/>
              </a:rPr>
              <a:t>This is unlike most other developed countries (need stats)</a:t>
            </a:r>
            <a:endParaRPr lang="en-IE" sz="1800" dirty="0">
              <a:effectLst/>
              <a:latin typeface="Calibri" panose="020F0502020204030204" pitchFamily="34" charset="0"/>
              <a:ea typeface="Calibri" panose="020F0502020204030204" pitchFamily="34" charset="0"/>
            </a:endParaRPr>
          </a:p>
          <a:p>
            <a:pPr marL="342900" lvl="0" indent="-342900">
              <a:buFont typeface="Calibri" panose="020F0502020204030204" pitchFamily="34" charset="0"/>
              <a:buChar char="-"/>
            </a:pPr>
            <a:r>
              <a:rPr lang="en-IE" sz="1800" dirty="0">
                <a:effectLst/>
                <a:latin typeface="Calibri" panose="020F0502020204030204" pitchFamily="34" charset="0"/>
                <a:ea typeface="Times New Roman" panose="02020603050405020304" pitchFamily="18" charset="0"/>
              </a:rPr>
              <a:t>We are still at population levels below pre-Famine</a:t>
            </a:r>
            <a:endParaRPr lang="en-IE" sz="1800" dirty="0">
              <a:effectLst/>
              <a:latin typeface="Calibri" panose="020F0502020204030204" pitchFamily="34" charset="0"/>
              <a:ea typeface="Calibri" panose="020F0502020204030204" pitchFamily="34" charset="0"/>
            </a:endParaRPr>
          </a:p>
          <a:p>
            <a:endParaRPr lang="en-IE" dirty="0"/>
          </a:p>
        </p:txBody>
      </p:sp>
    </p:spTree>
    <p:extLst>
      <p:ext uri="{BB962C8B-B14F-4D97-AF65-F5344CB8AC3E}">
        <p14:creationId xmlns:p14="http://schemas.microsoft.com/office/powerpoint/2010/main" val="3042206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buFont typeface="Calibri" panose="020F0502020204030204" pitchFamily="34" charset="0"/>
              <a:buChar char="-"/>
            </a:pPr>
            <a:r>
              <a:rPr lang="en-IE" sz="1800" b="1" dirty="0">
                <a:effectLst/>
                <a:latin typeface="Calibri" panose="020F0502020204030204" pitchFamily="34" charset="0"/>
                <a:ea typeface="Times New Roman" panose="02020603050405020304" pitchFamily="18" charset="0"/>
              </a:rPr>
              <a:t>Our population is ageing</a:t>
            </a:r>
            <a:endParaRPr lang="en-IE" sz="1800" dirty="0">
              <a:effectLst/>
              <a:latin typeface="Calibri" panose="020F0502020204030204" pitchFamily="34" charset="0"/>
              <a:ea typeface="Calibri" panose="020F0502020204030204" pitchFamily="34" charset="0"/>
            </a:endParaRPr>
          </a:p>
          <a:p>
            <a:pPr marL="342900" lvl="0" indent="-342900">
              <a:buFont typeface="Calibri" panose="020F0502020204030204" pitchFamily="34" charset="0"/>
              <a:buChar char="-"/>
            </a:pPr>
            <a:r>
              <a:rPr lang="en-IE" sz="1800" dirty="0">
                <a:effectLst/>
                <a:latin typeface="Calibri" panose="020F0502020204030204" pitchFamily="34" charset="0"/>
                <a:ea typeface="Times New Roman" panose="02020603050405020304" pitchFamily="18" charset="0"/>
              </a:rPr>
              <a:t>This is because we are living longer and thankfully healthier lives. </a:t>
            </a:r>
            <a:endParaRPr lang="en-IE" sz="1800" dirty="0">
              <a:effectLst/>
              <a:latin typeface="Calibri" panose="020F0502020204030204" pitchFamily="34" charset="0"/>
              <a:ea typeface="Calibri" panose="020F0502020204030204" pitchFamily="34" charset="0"/>
            </a:endParaRPr>
          </a:p>
          <a:p>
            <a:pPr marL="342900" lvl="0" indent="-342900">
              <a:buFont typeface="Calibri" panose="020F0502020204030204" pitchFamily="34" charset="0"/>
              <a:buChar char="-"/>
            </a:pPr>
            <a:r>
              <a:rPr lang="en-IE" sz="1800" dirty="0">
                <a:effectLst/>
                <a:latin typeface="Calibri" panose="020F0502020204030204" pitchFamily="34" charset="0"/>
                <a:ea typeface="Times New Roman" panose="02020603050405020304" pitchFamily="18" charset="0"/>
              </a:rPr>
              <a:t>As a consequence, it is estimated that the number of people aged 65 and over will more than double by 2051 while the working age population will increase by 9%.  </a:t>
            </a:r>
            <a:r>
              <a:rPr lang="en-IE" sz="1800" b="1" dirty="0">
                <a:effectLst/>
                <a:latin typeface="Calibri" panose="020F0502020204030204" pitchFamily="34" charset="0"/>
                <a:ea typeface="Times New Roman" panose="02020603050405020304" pitchFamily="18" charset="0"/>
              </a:rPr>
              <a:t>This means the ratio of working age to 65+ will change from around 4.5:1 to 2.3:1 by 2051.</a:t>
            </a:r>
            <a:endParaRPr lang="en-IE" sz="1800" b="1" dirty="0">
              <a:effectLst/>
              <a:latin typeface="Calibri" panose="020F0502020204030204" pitchFamily="34" charset="0"/>
              <a:ea typeface="Calibri" panose="020F0502020204030204" pitchFamily="34" charset="0"/>
            </a:endParaRPr>
          </a:p>
          <a:p>
            <a:pPr marL="342900" lvl="0" indent="-342900">
              <a:buFont typeface="Calibri" panose="020F0502020204030204" pitchFamily="34" charset="0"/>
              <a:buChar char="-"/>
            </a:pPr>
            <a:r>
              <a:rPr lang="en-IE" sz="1800" dirty="0">
                <a:effectLst/>
                <a:latin typeface="Calibri" panose="020F0502020204030204" pitchFamily="34" charset="0"/>
                <a:ea typeface="Times New Roman" panose="02020603050405020304" pitchFamily="18" charset="0"/>
              </a:rPr>
              <a:t>It’s been famously said that the demographics will look after themselves. The CSO estimated that to retain the population ratio of 4.5 to 1 out to 2051 would require an additional 3.3 million working age migrants coming in, above the scenario with the highest level of migration – that’s 85% higher than M1 forecast - and the reaction so far to the current levels of migration has not been wholly positive.</a:t>
            </a:r>
            <a:endParaRPr lang="en-IE"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265294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E" dirty="0"/>
              <a:t>Another impact of the ageing population – and timely given the referendum this week – is the implications for long-term care needs.  </a:t>
            </a:r>
          </a:p>
          <a:p>
            <a:endParaRPr lang="en-IE" dirty="0"/>
          </a:p>
          <a:p>
            <a:r>
              <a:rPr lang="en-IE" dirty="0"/>
              <a:t>The one figure to highlight here is the proportion of people spending 43 hours or more on unpaid care – increased from 21% in 2016 to 29% in 2022.  This is an extraordinary increase.  </a:t>
            </a:r>
            <a:r>
              <a:rPr lang="en-IE" dirty="0">
                <a:highlight>
                  <a:srgbClr val="FFFF00"/>
                </a:highlight>
              </a:rPr>
              <a:t>[CHECK WHO THEY ARE CARING FOR]</a:t>
            </a:r>
          </a:p>
          <a:p>
            <a:endParaRPr lang="en-IE" dirty="0"/>
          </a:p>
          <a:p>
            <a:r>
              <a:rPr lang="en-IE" dirty="0"/>
              <a:t>For context, end 2022 we had 92,175 carer’s allowance recipients and another 3,505 on CB</a:t>
            </a:r>
          </a:p>
          <a:p>
            <a:r>
              <a:rPr lang="en-IE" dirty="0"/>
              <a:t>157,807 in receipt of DA and 56,450 on IP</a:t>
            </a:r>
          </a:p>
        </p:txBody>
      </p:sp>
    </p:spTree>
    <p:extLst>
      <p:ext uri="{BB962C8B-B14F-4D97-AF65-F5344CB8AC3E}">
        <p14:creationId xmlns:p14="http://schemas.microsoft.com/office/powerpoint/2010/main" val="13148112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 Green">
    <p:bg>
      <p:bgPr>
        <a:gradFill>
          <a:gsLst>
            <a:gs pos="0">
              <a:srgbClr val="004039"/>
            </a:gs>
            <a:gs pos="100000">
              <a:srgbClr val="005A52"/>
            </a:gs>
          </a:gsLst>
          <a:lin ang="17054404" scaled="0"/>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403600" y="8089900"/>
            <a:ext cx="20980400" cy="5626100"/>
          </a:xfrm>
          <a:prstGeom prst="rect">
            <a:avLst/>
          </a:prstGeom>
        </p:spPr>
      </p:pic>
      <p:pic>
        <p:nvPicPr>
          <p:cNvPr id="3" name="Picture 2"/>
          <p:cNvPicPr>
            <a:picLocks noChangeAspect="1"/>
          </p:cNvPicPr>
          <p:nvPr userDrawn="1"/>
        </p:nvPicPr>
        <p:blipFill>
          <a:blip r:embed="rId3"/>
          <a:stretch>
            <a:fillRect/>
          </a:stretch>
        </p:blipFill>
        <p:spPr>
          <a:xfrm>
            <a:off x="0" y="10236200"/>
            <a:ext cx="13004800" cy="3479800"/>
          </a:xfrm>
          <a:prstGeom prst="rect">
            <a:avLst/>
          </a:prstGeom>
        </p:spPr>
      </p:pic>
      <p:sp>
        <p:nvSpPr>
          <p:cNvPr id="13" name="Title Text"/>
          <p:cNvSpPr txBox="1">
            <a:spLocks noGrp="1"/>
          </p:cNvSpPr>
          <p:nvPr>
            <p:ph type="title"/>
          </p:nvPr>
        </p:nvSpPr>
        <p:spPr>
          <a:xfrm>
            <a:off x="3708970" y="3814011"/>
            <a:ext cx="18897030" cy="5239142"/>
          </a:xfrm>
          <a:prstGeom prst="rect">
            <a:avLst/>
          </a:prstGeom>
        </p:spPr>
        <p:txBody>
          <a:bodyPr anchor="b">
            <a:normAutofit/>
          </a:bodyPr>
          <a:lstStyle>
            <a:lvl1pPr algn="l">
              <a:lnSpc>
                <a:spcPct val="80000"/>
              </a:lnSpc>
              <a:defRPr sz="16000" b="0" i="0" cap="none" spc="-272">
                <a:solidFill>
                  <a:srgbClr val="FFFFFF"/>
                </a:solidFill>
                <a:latin typeface="+mn-lt"/>
                <a:ea typeface="Calibri Light" charset="0"/>
                <a:cs typeface="Calibri Light" charset="0"/>
                <a:sym typeface="Open Sans Light"/>
              </a:defRPr>
            </a:lvl1pPr>
          </a:lstStyle>
          <a:p>
            <a:r>
              <a:rPr lang="en-US" dirty="0"/>
              <a:t>Click to edit Master title style</a:t>
            </a:r>
            <a:endParaRPr dirty="0"/>
          </a:p>
        </p:txBody>
      </p:sp>
      <p:sp>
        <p:nvSpPr>
          <p:cNvPr id="14" name="Body Level One…"/>
          <p:cNvSpPr txBox="1">
            <a:spLocks noGrp="1"/>
          </p:cNvSpPr>
          <p:nvPr>
            <p:ph type="body" sz="quarter" idx="1"/>
          </p:nvPr>
        </p:nvSpPr>
        <p:spPr>
          <a:xfrm>
            <a:off x="3708970" y="9482323"/>
            <a:ext cx="18897030" cy="3006800"/>
          </a:xfrm>
          <a:prstGeom prst="rect">
            <a:avLst/>
          </a:prstGeom>
        </p:spPr>
        <p:txBody>
          <a:bodyPr/>
          <a:lstStyle>
            <a:lvl1pPr algn="l">
              <a:lnSpc>
                <a:spcPct val="120000"/>
              </a:lnSpc>
              <a:buClr>
                <a:srgbClr val="A39161"/>
              </a:buClr>
              <a:defRPr sz="3200" b="0" i="0" spc="0">
                <a:solidFill>
                  <a:srgbClr val="A39161"/>
                </a:solidFill>
                <a:latin typeface="+mn-lt"/>
                <a:ea typeface="Calibri Light" charset="0"/>
                <a:cs typeface="Calibri Light" charset="0"/>
              </a:defRPr>
            </a:lvl1pPr>
            <a:lvl2pPr indent="0" algn="l">
              <a:lnSpc>
                <a:spcPct val="120000"/>
              </a:lnSpc>
              <a:buClr>
                <a:srgbClr val="A39161"/>
              </a:buClr>
              <a:defRPr sz="3200" b="0" spc="0">
                <a:solidFill>
                  <a:srgbClr val="A39161"/>
                </a:solidFill>
                <a:latin typeface="+mn-lt"/>
                <a:ea typeface="Calibri" charset="0"/>
                <a:cs typeface="Calibri" charset="0"/>
                <a:sym typeface="Georgia"/>
              </a:defRPr>
            </a:lvl2pPr>
            <a:lvl3pPr algn="l">
              <a:lnSpc>
                <a:spcPct val="120000"/>
              </a:lnSpc>
              <a:buClr>
                <a:srgbClr val="A39161"/>
              </a:buClr>
              <a:defRPr sz="2400" b="0" i="1" spc="0">
                <a:solidFill>
                  <a:srgbClr val="A39161"/>
                </a:solidFill>
                <a:latin typeface="+mn-lt"/>
                <a:ea typeface="Calibri Light" charset="0"/>
                <a:cs typeface="Calibri Light" charset="0"/>
              </a:defRPr>
            </a:lvl3pPr>
            <a:lvl4pPr algn="l">
              <a:lnSpc>
                <a:spcPct val="120000"/>
              </a:lnSpc>
              <a:buClr>
                <a:srgbClr val="A39161"/>
              </a:buClr>
              <a:defRPr sz="2400" spc="0">
                <a:solidFill>
                  <a:srgbClr val="A39161"/>
                </a:solidFill>
                <a:latin typeface="+mn-lt"/>
                <a:ea typeface="Georgia"/>
                <a:cs typeface="Georgia"/>
                <a:sym typeface="Georgia"/>
              </a:defRPr>
            </a:lvl4pPr>
            <a:lvl5pPr algn="l">
              <a:lnSpc>
                <a:spcPct val="120000"/>
              </a:lnSpc>
              <a:buClr>
                <a:srgbClr val="A39161"/>
              </a:buClr>
              <a:defRPr sz="2400" b="0" i="1" spc="0">
                <a:solidFill>
                  <a:srgbClr val="A39161"/>
                </a:solidFill>
                <a:latin typeface="+mn-lt"/>
                <a:ea typeface="Calibri Light" charset="0"/>
                <a:cs typeface="Calibri Light"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68000" y="6235700"/>
            <a:ext cx="0" cy="0"/>
          </a:xfrm>
          <a:prstGeom prst="rect">
            <a:avLst/>
          </a:prstGeom>
        </p:spPr>
      </p:pic>
      <p:pic>
        <p:nvPicPr>
          <p:cNvPr id="5" name="Picture 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01693" y="753392"/>
            <a:ext cx="9666307" cy="3283769"/>
          </a:xfrm>
          <a:prstGeom prst="rect">
            <a:avLst/>
          </a:prstGeom>
        </p:spPr>
      </p:pic>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ext &amp; Multiple Images">
    <p:bg>
      <p:bgPr>
        <a:solidFill>
          <a:srgbClr val="FFFFFF"/>
        </a:solidFill>
        <a:effectLst/>
      </p:bgPr>
    </p:bg>
    <p:spTree>
      <p:nvGrpSpPr>
        <p:cNvPr id="1" name=""/>
        <p:cNvGrpSpPr/>
        <p:nvPr/>
      </p:nvGrpSpPr>
      <p:grpSpPr>
        <a:xfrm>
          <a:off x="0" y="0"/>
          <a:ext cx="0" cy="0"/>
          <a:chOff x="0" y="0"/>
          <a:chExt cx="0" cy="0"/>
        </a:xfrm>
      </p:grpSpPr>
      <p:sp>
        <p:nvSpPr>
          <p:cNvPr id="42" name="Title Text"/>
          <p:cNvSpPr txBox="1">
            <a:spLocks noGrp="1"/>
          </p:cNvSpPr>
          <p:nvPr>
            <p:ph type="title" hasCustomPrompt="1"/>
          </p:nvPr>
        </p:nvSpPr>
        <p:spPr>
          <a:xfrm>
            <a:off x="1441450" y="946150"/>
            <a:ext cx="19325056" cy="2286000"/>
          </a:xfrm>
          <a:prstGeom prst="rect">
            <a:avLst/>
          </a:prstGeom>
        </p:spPr>
        <p:txBody>
          <a:bodyPr anchor="t">
            <a:normAutofit/>
          </a:bodyPr>
          <a:lstStyle>
            <a:lvl1pPr algn="l">
              <a:lnSpc>
                <a:spcPct val="80000"/>
              </a:lnSpc>
              <a:defRPr sz="9600" b="1" cap="none" spc="-180" baseline="0">
                <a:solidFill>
                  <a:srgbClr val="004E46"/>
                </a:solidFill>
                <a:latin typeface="+mn-lt"/>
                <a:ea typeface="Calibri" charset="0"/>
                <a:cs typeface="Calibri" charset="0"/>
              </a:defRPr>
            </a:lvl1pPr>
          </a:lstStyle>
          <a:p>
            <a:r>
              <a:rPr lang="en-US" dirty="0"/>
              <a:t>Title Text</a:t>
            </a:r>
            <a:endParaRPr dirty="0"/>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6815" t="18522" r="74814" b="19072"/>
          <a:stretch/>
        </p:blipFill>
        <p:spPr>
          <a:xfrm>
            <a:off x="21704968" y="950497"/>
            <a:ext cx="1474548" cy="2009274"/>
          </a:xfrm>
          <a:prstGeom prst="rect">
            <a:avLst/>
          </a:prstGeom>
        </p:spPr>
      </p:pic>
      <p:sp>
        <p:nvSpPr>
          <p:cNvPr id="6" name="Picture Placeholder 5"/>
          <p:cNvSpPr>
            <a:spLocks noGrp="1"/>
          </p:cNvSpPr>
          <p:nvPr>
            <p:ph type="pic" sz="quarter" idx="10"/>
          </p:nvPr>
        </p:nvSpPr>
        <p:spPr>
          <a:xfrm>
            <a:off x="12007850" y="3555998"/>
            <a:ext cx="11233150" cy="4231643"/>
          </a:xfrm>
          <a:prstGeom prst="rect">
            <a:avLst/>
          </a:prstGeom>
        </p:spPr>
        <p:txBody>
          <a:bodyPr/>
          <a:lstStyle>
            <a:lvl1pPr>
              <a:defRPr sz="6000">
                <a:latin typeface="+mn-lt"/>
              </a:defRPr>
            </a:lvl1pPr>
          </a:lstStyle>
          <a:p>
            <a:r>
              <a:rPr lang="en-US"/>
              <a:t>Click icon to add picture</a:t>
            </a:r>
            <a:endParaRPr lang="en-US" dirty="0"/>
          </a:p>
        </p:txBody>
      </p:sp>
      <p:sp>
        <p:nvSpPr>
          <p:cNvPr id="8" name="Picture Placeholder 5"/>
          <p:cNvSpPr>
            <a:spLocks noGrp="1"/>
          </p:cNvSpPr>
          <p:nvPr>
            <p:ph type="pic" sz="quarter" idx="11"/>
          </p:nvPr>
        </p:nvSpPr>
        <p:spPr>
          <a:xfrm>
            <a:off x="12007849" y="8060021"/>
            <a:ext cx="5472000" cy="4140000"/>
          </a:xfrm>
          <a:prstGeom prst="rect">
            <a:avLst/>
          </a:prstGeom>
        </p:spPr>
        <p:txBody>
          <a:bodyPr/>
          <a:lstStyle>
            <a:lvl1pPr>
              <a:defRPr sz="6000">
                <a:latin typeface="+mn-lt"/>
              </a:defRPr>
            </a:lvl1pPr>
          </a:lstStyle>
          <a:p>
            <a:r>
              <a:rPr lang="en-US"/>
              <a:t>Click icon to add picture</a:t>
            </a:r>
            <a:endParaRPr lang="en-US" dirty="0"/>
          </a:p>
        </p:txBody>
      </p:sp>
      <p:sp>
        <p:nvSpPr>
          <p:cNvPr id="9" name="Picture Placeholder 5"/>
          <p:cNvSpPr>
            <a:spLocks noGrp="1"/>
          </p:cNvSpPr>
          <p:nvPr>
            <p:ph type="pic" sz="quarter" idx="12"/>
          </p:nvPr>
        </p:nvSpPr>
        <p:spPr>
          <a:xfrm>
            <a:off x="17769000" y="8060021"/>
            <a:ext cx="5472000" cy="4140000"/>
          </a:xfrm>
          <a:prstGeom prst="rect">
            <a:avLst/>
          </a:prstGeom>
        </p:spPr>
        <p:txBody>
          <a:bodyPr/>
          <a:lstStyle>
            <a:lvl1pPr>
              <a:defRPr sz="6000">
                <a:latin typeface="+mn-lt"/>
              </a:defRPr>
            </a:lvl1pPr>
          </a:lstStyle>
          <a:p>
            <a:r>
              <a:rPr lang="en-US"/>
              <a:t>Click icon to add picture</a:t>
            </a:r>
            <a:endParaRPr lang="en-US" dirty="0"/>
          </a:p>
        </p:txBody>
      </p:sp>
      <p:sp>
        <p:nvSpPr>
          <p:cNvPr id="10" name="Text Placeholder 4"/>
          <p:cNvSpPr>
            <a:spLocks noGrp="1"/>
          </p:cNvSpPr>
          <p:nvPr>
            <p:ph type="body" sz="quarter" idx="13"/>
          </p:nvPr>
        </p:nvSpPr>
        <p:spPr>
          <a:xfrm>
            <a:off x="1441450" y="3555997"/>
            <a:ext cx="9856787" cy="8644023"/>
          </a:xfrm>
          <a:prstGeom prst="rect">
            <a:avLst/>
          </a:prstGeom>
        </p:spPr>
        <p:txBody>
          <a:bodyPr/>
          <a:lstStyle>
            <a:lvl1pPr algn="l">
              <a:defRPr sz="6000" spc="-160" baseline="0">
                <a:solidFill>
                  <a:srgbClr val="5E5E5E"/>
                </a:solidFill>
                <a:latin typeface="+mn-lt"/>
              </a:defRPr>
            </a:lvl1pPr>
            <a:lvl2pPr marL="0" indent="-857250" algn="l">
              <a:buClr>
                <a:srgbClr val="83BE41"/>
              </a:buClr>
              <a:buFont typeface=".AppleSystemUIFont" charset="-120"/>
              <a:buChar char="—"/>
              <a:defRPr sz="6000" spc="-160" baseline="0">
                <a:solidFill>
                  <a:srgbClr val="5E5E5E"/>
                </a:solidFill>
                <a:latin typeface="+mn-lt"/>
              </a:defRPr>
            </a:lvl2pPr>
            <a:lvl3pPr marL="1440000" indent="-857250" algn="l">
              <a:buClr>
                <a:srgbClr val="83BE41"/>
              </a:buClr>
              <a:buFont typeface=".AppleSystemUIFont" charset="-120"/>
              <a:buChar char="—"/>
              <a:defRPr sz="6000" i="1" spc="-160" baseline="0">
                <a:solidFill>
                  <a:srgbClr val="5E5E5E"/>
                </a:solidFill>
                <a:latin typeface="+mn-lt"/>
              </a:defRPr>
            </a:lvl3pPr>
            <a:lvl4pPr marL="2160000" indent="-685800" algn="l">
              <a:buClr>
                <a:srgbClr val="83BE41"/>
              </a:buClr>
              <a:buFont typeface=".AppleSystemUIFont" charset="-120"/>
              <a:buChar char="—"/>
              <a:defRPr sz="4800" spc="-160" baseline="0">
                <a:solidFill>
                  <a:srgbClr val="5E5E5E"/>
                </a:solidFill>
                <a:latin typeface="+mn-lt"/>
              </a:defRPr>
            </a:lvl4pPr>
            <a:lvl5pPr marL="3060000" indent="-685800" algn="l">
              <a:buClr>
                <a:srgbClr val="83BE41"/>
              </a:buClr>
              <a:buFont typeface=".AppleSystemUIFont" charset="-120"/>
              <a:buChar char="–"/>
              <a:defRPr sz="4800" i="1" spc="-160" baseline="0">
                <a:solidFill>
                  <a:srgbClr val="5E5E5E"/>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Rialtas na hÉireann | Government of Ireland"/>
          <p:cNvSpPr txBox="1"/>
          <p:nvPr userDrawn="1"/>
        </p:nvSpPr>
        <p:spPr>
          <a:xfrm>
            <a:off x="1441447" y="12473306"/>
            <a:ext cx="7035580"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1800">
                <a:solidFill>
                  <a:srgbClr val="929292"/>
                </a:solidFill>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fld id="{93D0CC9E-ED4E-524D-8BB9-8829151DFDE7}" type="slidenum">
              <a:rPr lang="uk-UA" b="1" smtClean="0">
                <a:latin typeface="+mn-lt"/>
              </a:rPr>
              <a:pPr marL="0" marR="0" lvl="0" indent="0" algn="l" defTabSz="825500" rtl="0" eaLnBrk="1" fontAlgn="auto" latinLnBrk="0" hangingPunct="0">
                <a:lnSpc>
                  <a:spcPct val="100000"/>
                </a:lnSpc>
                <a:spcBef>
                  <a:spcPts val="0"/>
                </a:spcBef>
                <a:spcAft>
                  <a:spcPts val="0"/>
                </a:spcAft>
                <a:buClrTx/>
                <a:buSzTx/>
                <a:buFontTx/>
                <a:buNone/>
                <a:tabLst/>
                <a:defRPr/>
              </a:pPr>
              <a:t>‹#›</a:t>
            </a:fld>
            <a:r>
              <a:rPr lang="en-GB" b="1" dirty="0">
                <a:latin typeface="+mn-lt"/>
              </a:rPr>
              <a:t>  </a:t>
            </a:r>
            <a:r>
              <a:rPr lang="en-IE" b="1" dirty="0">
                <a:latin typeface="+mn-lt"/>
              </a:rPr>
              <a:t>An </a:t>
            </a:r>
            <a:r>
              <a:rPr lang="en-IE" b="1" dirty="0" err="1">
                <a:latin typeface="+mn-lt"/>
              </a:rPr>
              <a:t>Roinn</a:t>
            </a:r>
            <a:r>
              <a:rPr lang="en-IE" b="1" dirty="0">
                <a:latin typeface="+mn-lt"/>
              </a:rPr>
              <a:t> </a:t>
            </a:r>
            <a:r>
              <a:rPr lang="en-IE" b="1" dirty="0" err="1">
                <a:latin typeface="+mn-lt"/>
              </a:rPr>
              <a:t>Coimirce</a:t>
            </a:r>
            <a:r>
              <a:rPr lang="en-IE" b="1" dirty="0">
                <a:latin typeface="+mn-lt"/>
              </a:rPr>
              <a:t> </a:t>
            </a:r>
            <a:r>
              <a:rPr lang="en-IE" b="1" dirty="0" err="1">
                <a:latin typeface="+mn-lt"/>
              </a:rPr>
              <a:t>Sóisialaí</a:t>
            </a:r>
            <a:r>
              <a:rPr lang="en-IE" b="1" dirty="0">
                <a:latin typeface="+mn-lt"/>
              </a:rPr>
              <a:t> </a:t>
            </a:r>
            <a:r>
              <a:rPr lang="en-IE" dirty="0">
                <a:latin typeface="+mn-lt"/>
              </a:rPr>
              <a:t>|</a:t>
            </a:r>
            <a:r>
              <a:rPr lang="en-IE" baseline="0" dirty="0">
                <a:latin typeface="+mn-lt"/>
              </a:rPr>
              <a:t> </a:t>
            </a:r>
            <a:r>
              <a:rPr lang="en-IE" dirty="0">
                <a:latin typeface="+mn-lt"/>
              </a:rPr>
              <a:t>Department of Social Protection</a:t>
            </a:r>
          </a:p>
          <a:p>
            <a:endParaRPr dirty="0">
              <a:latin typeface="+mn-lt"/>
            </a:endParaRPr>
          </a:p>
        </p:txBody>
      </p:sp>
    </p:spTree>
    <p:extLst>
      <p:ext uri="{BB962C8B-B14F-4D97-AF65-F5344CB8AC3E}">
        <p14:creationId xmlns:p14="http://schemas.microsoft.com/office/powerpoint/2010/main" val="659740968"/>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reserve="1">
  <p:cSld name="Blank – Green">
    <p:bg>
      <p:bgPr>
        <a:gradFill>
          <a:gsLst>
            <a:gs pos="0">
              <a:srgbClr val="004039"/>
            </a:gs>
            <a:gs pos="100000">
              <a:srgbClr val="005A52"/>
            </a:gs>
          </a:gsLst>
          <a:lin ang="17054404"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182373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76536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General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Cambria" panose="02040503050406030204" pitchFamily="18" charset="0"/>
              </a:defRPr>
            </a:lvl1pPr>
          </a:lstStyle>
          <a:p>
            <a:r>
              <a:rPr lang="en-US" dirty="0"/>
              <a:t>Click to edit Master title style</a:t>
            </a:r>
            <a:endParaRPr lang="en-IE"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E" dirty="0"/>
          </a:p>
        </p:txBody>
      </p:sp>
      <p:sp>
        <p:nvSpPr>
          <p:cNvPr id="4" name="Slide Number Placeholder 4"/>
          <p:cNvSpPr>
            <a:spLocks noGrp="1"/>
          </p:cNvSpPr>
          <p:nvPr>
            <p:ph type="sldNum" sz="quarter" idx="4"/>
          </p:nvPr>
        </p:nvSpPr>
        <p:spPr>
          <a:xfrm>
            <a:off x="20256896" y="12712703"/>
            <a:ext cx="2688299" cy="732365"/>
          </a:xfrm>
          <a:prstGeom prst="rect">
            <a:avLst/>
          </a:prstGeom>
        </p:spPr>
        <p:txBody>
          <a:bodyPr vert="horz" lIns="91440" tIns="45720" rIns="91440" bIns="45720" rtlCol="0" anchor="ctr"/>
          <a:lstStyle>
            <a:lvl1pPr algn="r">
              <a:defRPr sz="3200" b="0" i="0">
                <a:solidFill>
                  <a:schemeClr val="tx1">
                    <a:tint val="75000"/>
                  </a:schemeClr>
                </a:solidFill>
                <a:latin typeface="Roboto Slab Regular"/>
                <a:cs typeface="Roboto Slab Regular"/>
              </a:defRPr>
            </a:lvl1pPr>
          </a:lstStyle>
          <a:p>
            <a:fld id="{F074DFA7-C613-284F-BE8A-46920CEE1047}" type="slidenum">
              <a:rPr lang="en-US" smtClean="0"/>
              <a:pPr/>
              <a:t>‹#›</a:t>
            </a:fld>
            <a:endParaRPr lang="en-US" dirty="0"/>
          </a:p>
        </p:txBody>
      </p:sp>
      <p:pic>
        <p:nvPicPr>
          <p:cNvPr id="8" name="Picture 7" descr="A picture containing text, sign, tableware, dishware&#10;&#10;Description automatically generated">
            <a:extLst>
              <a:ext uri="{FF2B5EF4-FFF2-40B4-BE49-F238E27FC236}">
                <a16:creationId xmlns:a16="http://schemas.microsoft.com/office/drawing/2014/main" id="{6312851E-4D5C-4DBB-8A19-75EF42A0521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42115" y="11685772"/>
            <a:ext cx="4299771" cy="1480952"/>
          </a:xfrm>
          <a:prstGeom prst="rect">
            <a:avLst/>
          </a:prstGeom>
        </p:spPr>
      </p:pic>
    </p:spTree>
    <p:extLst>
      <p:ext uri="{BB962C8B-B14F-4D97-AF65-F5344CB8AC3E}">
        <p14:creationId xmlns:p14="http://schemas.microsoft.com/office/powerpoint/2010/main" val="1876872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mp; Subtitle - White">
    <p:bg>
      <p:bgPr>
        <a:solidFill>
          <a:srgbClr val="FFFFFF"/>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3403600" y="8089900"/>
            <a:ext cx="20980400" cy="5626100"/>
          </a:xfrm>
          <a:prstGeom prst="rect">
            <a:avLst/>
          </a:prstGeom>
        </p:spPr>
      </p:pic>
      <p:pic>
        <p:nvPicPr>
          <p:cNvPr id="6" name="Picture 5"/>
          <p:cNvPicPr>
            <a:picLocks noChangeAspect="1"/>
          </p:cNvPicPr>
          <p:nvPr userDrawn="1"/>
        </p:nvPicPr>
        <p:blipFill>
          <a:blip r:embed="rId3"/>
          <a:stretch>
            <a:fillRect/>
          </a:stretch>
        </p:blipFill>
        <p:spPr>
          <a:xfrm>
            <a:off x="0" y="10236200"/>
            <a:ext cx="13004800" cy="3479800"/>
          </a:xfrm>
          <a:prstGeom prst="rect">
            <a:avLst/>
          </a:prstGeom>
        </p:spPr>
      </p:pic>
      <p:sp>
        <p:nvSpPr>
          <p:cNvPr id="3" name="Title Text"/>
          <p:cNvSpPr txBox="1">
            <a:spLocks noGrp="1"/>
          </p:cNvSpPr>
          <p:nvPr>
            <p:ph type="title"/>
          </p:nvPr>
        </p:nvSpPr>
        <p:spPr>
          <a:xfrm>
            <a:off x="3708970" y="3814011"/>
            <a:ext cx="18897030" cy="5239142"/>
          </a:xfrm>
          <a:prstGeom prst="rect">
            <a:avLst/>
          </a:prstGeom>
        </p:spPr>
        <p:txBody>
          <a:bodyPr anchor="b">
            <a:normAutofit/>
          </a:bodyPr>
          <a:lstStyle>
            <a:lvl1pPr algn="l">
              <a:lnSpc>
                <a:spcPct val="80000"/>
              </a:lnSpc>
              <a:defRPr sz="16000" b="0" i="0" cap="none" spc="-272">
                <a:solidFill>
                  <a:srgbClr val="004D44"/>
                </a:solidFill>
                <a:latin typeface="+mn-lt"/>
                <a:ea typeface="Calibri Light" charset="0"/>
                <a:cs typeface="Calibri Light" charset="0"/>
                <a:sym typeface="Open Sans Light"/>
              </a:defRPr>
            </a:lvl1pPr>
          </a:lstStyle>
          <a:p>
            <a:r>
              <a:rPr lang="en-US"/>
              <a:t>Click to edit Master title style</a:t>
            </a:r>
            <a:endParaRPr dirty="0"/>
          </a:p>
        </p:txBody>
      </p:sp>
      <p:sp>
        <p:nvSpPr>
          <p:cNvPr id="4" name="Body Level One…"/>
          <p:cNvSpPr txBox="1">
            <a:spLocks noGrp="1"/>
          </p:cNvSpPr>
          <p:nvPr>
            <p:ph type="body" sz="quarter" idx="1"/>
          </p:nvPr>
        </p:nvSpPr>
        <p:spPr>
          <a:xfrm>
            <a:off x="3708970" y="9482323"/>
            <a:ext cx="18897030" cy="3006800"/>
          </a:xfrm>
          <a:prstGeom prst="rect">
            <a:avLst/>
          </a:prstGeom>
        </p:spPr>
        <p:txBody>
          <a:bodyPr/>
          <a:lstStyle>
            <a:lvl1pPr algn="l">
              <a:lnSpc>
                <a:spcPct val="120000"/>
              </a:lnSpc>
              <a:buClr>
                <a:srgbClr val="A39161"/>
              </a:buClr>
              <a:defRPr sz="3200" b="0" i="0" spc="0">
                <a:solidFill>
                  <a:srgbClr val="A39161"/>
                </a:solidFill>
                <a:latin typeface="+mn-lt"/>
                <a:ea typeface="Calibri Light" charset="0"/>
                <a:cs typeface="Calibri Light" charset="0"/>
              </a:defRPr>
            </a:lvl1pPr>
            <a:lvl2pPr indent="0" algn="l">
              <a:lnSpc>
                <a:spcPct val="120000"/>
              </a:lnSpc>
              <a:buClr>
                <a:srgbClr val="A39161"/>
              </a:buClr>
              <a:defRPr sz="3200" b="0" spc="0">
                <a:solidFill>
                  <a:srgbClr val="A39161"/>
                </a:solidFill>
                <a:latin typeface="+mn-lt"/>
                <a:ea typeface="Calibri" charset="0"/>
                <a:cs typeface="Calibri" charset="0"/>
                <a:sym typeface="Georgia"/>
              </a:defRPr>
            </a:lvl2pPr>
            <a:lvl3pPr algn="l">
              <a:lnSpc>
                <a:spcPct val="120000"/>
              </a:lnSpc>
              <a:buClr>
                <a:srgbClr val="A39161"/>
              </a:buClr>
              <a:defRPr sz="2400" b="0" i="1" spc="0">
                <a:solidFill>
                  <a:srgbClr val="A39161"/>
                </a:solidFill>
                <a:latin typeface="+mn-lt"/>
                <a:ea typeface="Calibri Light" charset="0"/>
                <a:cs typeface="Calibri Light" charset="0"/>
              </a:defRPr>
            </a:lvl3pPr>
            <a:lvl4pPr algn="l">
              <a:lnSpc>
                <a:spcPct val="120000"/>
              </a:lnSpc>
              <a:buClr>
                <a:srgbClr val="A39161"/>
              </a:buClr>
              <a:defRPr sz="2400" spc="0">
                <a:solidFill>
                  <a:srgbClr val="A39161"/>
                </a:solidFill>
                <a:latin typeface="+mn-lt"/>
                <a:ea typeface="Georgia"/>
                <a:cs typeface="Georgia"/>
                <a:sym typeface="Georgia"/>
              </a:defRPr>
            </a:lvl4pPr>
            <a:lvl5pPr algn="l">
              <a:lnSpc>
                <a:spcPct val="120000"/>
              </a:lnSpc>
              <a:buClr>
                <a:srgbClr val="A39161"/>
              </a:buClr>
              <a:defRPr sz="2400" b="0" i="1" spc="0">
                <a:solidFill>
                  <a:srgbClr val="A39161"/>
                </a:solidFill>
                <a:latin typeface="+mn-lt"/>
                <a:ea typeface="Calibri Light" charset="0"/>
                <a:cs typeface="Calibri Light"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98369" y="1008713"/>
            <a:ext cx="9508604" cy="3208758"/>
          </a:xfrm>
          <a:prstGeom prst="rect">
            <a:avLst/>
          </a:prstGeom>
        </p:spPr>
      </p:pic>
    </p:spTree>
    <p:extLst>
      <p:ext uri="{BB962C8B-B14F-4D97-AF65-F5344CB8AC3E}">
        <p14:creationId xmlns:p14="http://schemas.microsoft.com/office/powerpoint/2010/main" val="521482500"/>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hapter Slide - Green">
    <p:bg>
      <p:bgPr>
        <a:gradFill>
          <a:gsLst>
            <a:gs pos="0">
              <a:srgbClr val="004039"/>
            </a:gs>
            <a:gs pos="100000">
              <a:srgbClr val="005A52"/>
            </a:gs>
          </a:gsLst>
          <a:lin ang="17054404" scaled="0"/>
        </a:gra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stretch>
            <a:fillRect/>
          </a:stretch>
        </p:blipFill>
        <p:spPr>
          <a:xfrm>
            <a:off x="3403600" y="8089900"/>
            <a:ext cx="20980400" cy="5626100"/>
          </a:xfrm>
          <a:prstGeom prst="rect">
            <a:avLst/>
          </a:prstGeom>
        </p:spPr>
      </p:pic>
      <p:pic>
        <p:nvPicPr>
          <p:cNvPr id="15" name="Picture 14"/>
          <p:cNvPicPr>
            <a:picLocks noChangeAspect="1"/>
          </p:cNvPicPr>
          <p:nvPr userDrawn="1"/>
        </p:nvPicPr>
        <p:blipFill>
          <a:blip r:embed="rId3"/>
          <a:stretch>
            <a:fillRect/>
          </a:stretch>
        </p:blipFill>
        <p:spPr>
          <a:xfrm>
            <a:off x="0" y="10236200"/>
            <a:ext cx="13004800" cy="3479800"/>
          </a:xfrm>
          <a:prstGeom prst="rect">
            <a:avLst/>
          </a:prstGeom>
        </p:spPr>
      </p:pic>
      <p:sp>
        <p:nvSpPr>
          <p:cNvPr id="13" name="Title Text"/>
          <p:cNvSpPr txBox="1">
            <a:spLocks noGrp="1"/>
          </p:cNvSpPr>
          <p:nvPr>
            <p:ph type="title"/>
          </p:nvPr>
        </p:nvSpPr>
        <p:spPr>
          <a:xfrm>
            <a:off x="5849708" y="4006515"/>
            <a:ext cx="16773590" cy="8145380"/>
          </a:xfrm>
          <a:prstGeom prst="rect">
            <a:avLst/>
          </a:prstGeom>
        </p:spPr>
        <p:txBody>
          <a:bodyPr anchor="t" anchorCtr="0"/>
          <a:lstStyle>
            <a:lvl1pPr algn="l">
              <a:lnSpc>
                <a:spcPct val="80000"/>
              </a:lnSpc>
              <a:defRPr sz="18000" b="0" i="0" cap="none" spc="-300">
                <a:solidFill>
                  <a:srgbClr val="FFFFFF"/>
                </a:solidFill>
                <a:latin typeface="+mn-lt"/>
                <a:ea typeface="Calibri Light" charset="0"/>
                <a:cs typeface="Calibri Light" charset="0"/>
                <a:sym typeface="Open Sans Light"/>
              </a:defRPr>
            </a:lvl1pPr>
          </a:lstStyle>
          <a:p>
            <a:r>
              <a:rPr lang="en-US"/>
              <a:t>Click to edit Master title style</a:t>
            </a:r>
            <a:endParaRPr dirty="0"/>
          </a:p>
        </p:txBody>
      </p:sp>
      <p:pic>
        <p:nvPicPr>
          <p:cNvPr id="7" name="Picture 6"/>
          <p:cNvPicPr>
            <a:picLocks noChangeAspect="1"/>
          </p:cNvPicPr>
          <p:nvPr userDrawn="1"/>
        </p:nvPicPr>
        <p:blipFill rotWithShape="1">
          <a:blip r:embed="rId4" cstate="print">
            <a:extLst>
              <a:ext uri="{28A0092B-C50C-407E-A947-70E740481C1C}">
                <a14:useLocalDpi xmlns:a14="http://schemas.microsoft.com/office/drawing/2010/main" val="0"/>
              </a:ext>
            </a:extLst>
          </a:blip>
          <a:srcRect l="6815" t="18522" r="74814" b="19072"/>
          <a:stretch/>
        </p:blipFill>
        <p:spPr>
          <a:xfrm>
            <a:off x="21704968" y="950497"/>
            <a:ext cx="1474548" cy="2009274"/>
          </a:xfrm>
          <a:prstGeom prst="rect">
            <a:avLst/>
          </a:prstGeom>
        </p:spPr>
      </p:pic>
      <p:sp>
        <p:nvSpPr>
          <p:cNvPr id="10" name="Text Placeholder 9"/>
          <p:cNvSpPr>
            <a:spLocks noGrp="1"/>
          </p:cNvSpPr>
          <p:nvPr>
            <p:ph type="body" sz="quarter" idx="11" hasCustomPrompt="1"/>
          </p:nvPr>
        </p:nvSpPr>
        <p:spPr>
          <a:xfrm>
            <a:off x="5923850" y="1608755"/>
            <a:ext cx="15208950" cy="748365"/>
          </a:xfrm>
          <a:prstGeom prst="rect">
            <a:avLst/>
          </a:prstGeom>
        </p:spPr>
        <p:txBody>
          <a:bodyPr/>
          <a:lstStyle>
            <a:lvl1pPr algn="l">
              <a:defRPr sz="2800" b="0" i="0" spc="-10" baseline="0">
                <a:solidFill>
                  <a:schemeClr val="bg1"/>
                </a:solidFill>
                <a:latin typeface="+mn-lt"/>
                <a:ea typeface="Calibri Light" charset="0"/>
                <a:cs typeface="Calibri Light" charset="0"/>
              </a:defRPr>
            </a:lvl1pPr>
          </a:lstStyle>
          <a:p>
            <a:pPr marL="0" marR="0" lvl="0" indent="0" algn="l" defTabSz="825500" eaLnBrk="1" fontAlgn="auto" latinLnBrk="0" hangingPunct="1">
              <a:lnSpc>
                <a:spcPct val="110000"/>
              </a:lnSpc>
              <a:spcBef>
                <a:spcPts val="0"/>
              </a:spcBef>
              <a:spcAft>
                <a:spcPts val="0"/>
              </a:spcAft>
              <a:buClrTx/>
              <a:buSzTx/>
              <a:buFontTx/>
              <a:buNone/>
              <a:tabLst/>
              <a:defRPr/>
            </a:pPr>
            <a:r>
              <a:rPr lang="en-US" dirty="0"/>
              <a:t>Running heading</a:t>
            </a:r>
          </a:p>
        </p:txBody>
      </p:sp>
      <p:sp>
        <p:nvSpPr>
          <p:cNvPr id="3" name="Text Placeholder 2"/>
          <p:cNvSpPr>
            <a:spLocks noGrp="1"/>
          </p:cNvSpPr>
          <p:nvPr>
            <p:ph type="body" sz="quarter" idx="12" hasCustomPrompt="1"/>
          </p:nvPr>
        </p:nvSpPr>
        <p:spPr>
          <a:xfrm>
            <a:off x="1155700" y="2706371"/>
            <a:ext cx="3708400" cy="9140724"/>
          </a:xfrm>
          <a:prstGeom prst="rect">
            <a:avLst/>
          </a:prstGeom>
        </p:spPr>
        <p:txBody>
          <a:bodyPr anchor="t"/>
          <a:lstStyle>
            <a:lvl1pPr>
              <a:defRPr sz="41000">
                <a:solidFill>
                  <a:srgbClr val="A39161"/>
                </a:solidFill>
                <a:latin typeface="+mn-lt"/>
              </a:defRPr>
            </a:lvl1pPr>
          </a:lstStyle>
          <a:p>
            <a:pPr lvl="0"/>
            <a:r>
              <a:rPr lang="en-US" dirty="0"/>
              <a:t>#</a:t>
            </a:r>
          </a:p>
        </p:txBody>
      </p:sp>
      <p:sp>
        <p:nvSpPr>
          <p:cNvPr id="9" name="Rialtas na hÉireann | Government of Ireland"/>
          <p:cNvSpPr txBox="1"/>
          <p:nvPr userDrawn="1"/>
        </p:nvSpPr>
        <p:spPr>
          <a:xfrm>
            <a:off x="5923850" y="12611805"/>
            <a:ext cx="7958910" cy="37959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1800">
                <a:solidFill>
                  <a:srgbClr val="929292"/>
                </a:solidFill>
              </a:defRPr>
            </a:lvl1pPr>
          </a:lstStyle>
          <a:p>
            <a:r>
              <a:rPr lang="en-GB" b="1" dirty="0">
                <a:solidFill>
                  <a:schemeClr val="bg1">
                    <a:alpha val="45000"/>
                  </a:schemeClr>
                </a:solidFill>
                <a:latin typeface="+mn-lt"/>
              </a:rPr>
              <a:t>An </a:t>
            </a:r>
            <a:r>
              <a:rPr lang="en-GB" b="1" dirty="0" err="1">
                <a:solidFill>
                  <a:schemeClr val="bg1">
                    <a:alpha val="45000"/>
                  </a:schemeClr>
                </a:solidFill>
                <a:latin typeface="+mn-lt"/>
              </a:rPr>
              <a:t>Roinn</a:t>
            </a:r>
            <a:r>
              <a:rPr lang="en-GB" b="1" dirty="0">
                <a:solidFill>
                  <a:schemeClr val="bg1">
                    <a:alpha val="45000"/>
                  </a:schemeClr>
                </a:solidFill>
                <a:latin typeface="+mn-lt"/>
              </a:rPr>
              <a:t> </a:t>
            </a:r>
            <a:r>
              <a:rPr lang="en-GB" b="1" dirty="0" err="1">
                <a:solidFill>
                  <a:schemeClr val="bg1">
                    <a:alpha val="45000"/>
                  </a:schemeClr>
                </a:solidFill>
                <a:latin typeface="+mn-lt"/>
              </a:rPr>
              <a:t>Oideachais</a:t>
            </a:r>
            <a:r>
              <a:rPr lang="en-GB" b="1" baseline="0" dirty="0">
                <a:solidFill>
                  <a:schemeClr val="bg1">
                    <a:alpha val="45000"/>
                  </a:schemeClr>
                </a:solidFill>
                <a:latin typeface="+mn-lt"/>
              </a:rPr>
              <a:t> </a:t>
            </a:r>
            <a:r>
              <a:rPr lang="en-GB" b="1" dirty="0" err="1">
                <a:solidFill>
                  <a:schemeClr val="bg1">
                    <a:alpha val="45000"/>
                  </a:schemeClr>
                </a:solidFill>
                <a:latin typeface="+mn-lt"/>
              </a:rPr>
              <a:t>agus</a:t>
            </a:r>
            <a:r>
              <a:rPr lang="en-GB" b="1" dirty="0">
                <a:solidFill>
                  <a:schemeClr val="bg1">
                    <a:alpha val="45000"/>
                  </a:schemeClr>
                </a:solidFill>
                <a:latin typeface="+mn-lt"/>
              </a:rPr>
              <a:t> </a:t>
            </a:r>
            <a:r>
              <a:rPr lang="en-GB" b="1" dirty="0" err="1">
                <a:solidFill>
                  <a:schemeClr val="bg1">
                    <a:alpha val="45000"/>
                  </a:schemeClr>
                </a:solidFill>
                <a:latin typeface="+mn-lt"/>
              </a:rPr>
              <a:t>Scileanna</a:t>
            </a:r>
            <a:r>
              <a:rPr lang="en-GB" b="1" baseline="0" dirty="0">
                <a:solidFill>
                  <a:schemeClr val="bg1">
                    <a:alpha val="45000"/>
                  </a:schemeClr>
                </a:solidFill>
                <a:latin typeface="+mn-lt"/>
              </a:rPr>
              <a:t> </a:t>
            </a:r>
            <a:r>
              <a:rPr lang="en-GB" dirty="0">
                <a:solidFill>
                  <a:schemeClr val="bg1">
                    <a:alpha val="45000"/>
                  </a:schemeClr>
                </a:solidFill>
                <a:latin typeface="+mn-lt"/>
              </a:rPr>
              <a:t>|</a:t>
            </a:r>
            <a:r>
              <a:rPr lang="en-GB" baseline="0" dirty="0">
                <a:solidFill>
                  <a:schemeClr val="bg1">
                    <a:alpha val="45000"/>
                  </a:schemeClr>
                </a:solidFill>
                <a:latin typeface="+mn-lt"/>
              </a:rPr>
              <a:t> </a:t>
            </a:r>
            <a:r>
              <a:rPr lang="en-GB" dirty="0">
                <a:solidFill>
                  <a:schemeClr val="bg1">
                    <a:alpha val="45000"/>
                  </a:schemeClr>
                </a:solidFill>
                <a:latin typeface="+mn-lt"/>
              </a:rPr>
              <a:t>Department of</a:t>
            </a:r>
            <a:r>
              <a:rPr lang="en-GB" baseline="0" dirty="0">
                <a:solidFill>
                  <a:schemeClr val="bg1">
                    <a:alpha val="45000"/>
                  </a:schemeClr>
                </a:solidFill>
                <a:latin typeface="+mn-lt"/>
              </a:rPr>
              <a:t> </a:t>
            </a:r>
            <a:r>
              <a:rPr lang="en-GB" dirty="0">
                <a:solidFill>
                  <a:schemeClr val="bg1">
                    <a:alpha val="45000"/>
                  </a:schemeClr>
                </a:solidFill>
                <a:latin typeface="+mn-lt"/>
              </a:rPr>
              <a:t>Education and Skills</a:t>
            </a:r>
            <a:endParaRPr dirty="0">
              <a:solidFill>
                <a:schemeClr val="bg1">
                  <a:alpha val="45000"/>
                </a:schemeClr>
              </a:solidFill>
              <a:latin typeface="+mn-lt"/>
            </a:endParaRPr>
          </a:p>
        </p:txBody>
      </p:sp>
    </p:spTree>
    <p:extLst>
      <p:ext uri="{BB962C8B-B14F-4D97-AF65-F5344CB8AC3E}">
        <p14:creationId xmlns:p14="http://schemas.microsoft.com/office/powerpoint/2010/main" val="410520315"/>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hapter Slide - White">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3403600" y="8089900"/>
            <a:ext cx="20980400" cy="5626100"/>
          </a:xfrm>
          <a:prstGeom prst="rect">
            <a:avLst/>
          </a:prstGeom>
        </p:spPr>
      </p:pic>
      <p:pic>
        <p:nvPicPr>
          <p:cNvPr id="11" name="Picture 10"/>
          <p:cNvPicPr>
            <a:picLocks noChangeAspect="1"/>
          </p:cNvPicPr>
          <p:nvPr userDrawn="1"/>
        </p:nvPicPr>
        <p:blipFill>
          <a:blip r:embed="rId3"/>
          <a:stretch>
            <a:fillRect/>
          </a:stretch>
        </p:blipFill>
        <p:spPr>
          <a:xfrm>
            <a:off x="0" y="10236200"/>
            <a:ext cx="13004800" cy="3479800"/>
          </a:xfrm>
          <a:prstGeom prst="rect">
            <a:avLst/>
          </a:prstGeom>
        </p:spPr>
      </p:pic>
      <p:pic>
        <p:nvPicPr>
          <p:cNvPr id="7" name="Picture 6"/>
          <p:cNvPicPr>
            <a:picLocks noChangeAspect="1"/>
          </p:cNvPicPr>
          <p:nvPr userDrawn="1"/>
        </p:nvPicPr>
        <p:blipFill rotWithShape="1">
          <a:blip r:embed="rId4" cstate="print">
            <a:extLst>
              <a:ext uri="{28A0092B-C50C-407E-A947-70E740481C1C}">
                <a14:useLocalDpi xmlns:a14="http://schemas.microsoft.com/office/drawing/2010/main" val="0"/>
              </a:ext>
            </a:extLst>
          </a:blip>
          <a:srcRect l="6815" t="18522" r="74814" b="19072"/>
          <a:stretch/>
        </p:blipFill>
        <p:spPr>
          <a:xfrm>
            <a:off x="21704968" y="950497"/>
            <a:ext cx="1474548" cy="2009274"/>
          </a:xfrm>
          <a:prstGeom prst="rect">
            <a:avLst/>
          </a:prstGeom>
        </p:spPr>
      </p:pic>
      <p:sp>
        <p:nvSpPr>
          <p:cNvPr id="13" name="Title Text"/>
          <p:cNvSpPr txBox="1">
            <a:spLocks noGrp="1"/>
          </p:cNvSpPr>
          <p:nvPr>
            <p:ph type="title"/>
          </p:nvPr>
        </p:nvSpPr>
        <p:spPr>
          <a:xfrm>
            <a:off x="5849708" y="4006515"/>
            <a:ext cx="16773590" cy="8145380"/>
          </a:xfrm>
          <a:prstGeom prst="rect">
            <a:avLst/>
          </a:prstGeom>
        </p:spPr>
        <p:txBody>
          <a:bodyPr anchor="t" anchorCtr="0"/>
          <a:lstStyle>
            <a:lvl1pPr algn="l">
              <a:lnSpc>
                <a:spcPct val="80000"/>
              </a:lnSpc>
              <a:defRPr sz="18000" b="0" i="0" cap="none" spc="-300">
                <a:solidFill>
                  <a:srgbClr val="004D44"/>
                </a:solidFill>
                <a:latin typeface="+mn-lt"/>
                <a:ea typeface="Calibri Light" charset="0"/>
                <a:cs typeface="Calibri Light" charset="0"/>
                <a:sym typeface="Open Sans Light"/>
              </a:defRPr>
            </a:lvl1pPr>
          </a:lstStyle>
          <a:p>
            <a:r>
              <a:rPr lang="en-US"/>
              <a:t>Click to edit Master title style</a:t>
            </a:r>
            <a:endParaRPr dirty="0"/>
          </a:p>
        </p:txBody>
      </p:sp>
      <p:sp>
        <p:nvSpPr>
          <p:cNvPr id="10" name="Text Placeholder 9"/>
          <p:cNvSpPr>
            <a:spLocks noGrp="1"/>
          </p:cNvSpPr>
          <p:nvPr>
            <p:ph type="body" sz="quarter" idx="11" hasCustomPrompt="1"/>
          </p:nvPr>
        </p:nvSpPr>
        <p:spPr>
          <a:xfrm>
            <a:off x="5923850" y="1608755"/>
            <a:ext cx="15208950" cy="748365"/>
          </a:xfrm>
          <a:prstGeom prst="rect">
            <a:avLst/>
          </a:prstGeom>
        </p:spPr>
        <p:txBody>
          <a:bodyPr/>
          <a:lstStyle>
            <a:lvl1pPr algn="l">
              <a:defRPr sz="2800" b="0" i="0" spc="-10" baseline="0">
                <a:solidFill>
                  <a:srgbClr val="004D44"/>
                </a:solidFill>
                <a:latin typeface="+mn-lt"/>
                <a:ea typeface="Calibri Light" charset="0"/>
                <a:cs typeface="Calibri Light" charset="0"/>
              </a:defRPr>
            </a:lvl1pPr>
          </a:lstStyle>
          <a:p>
            <a:pPr marL="0" marR="0" lvl="0" indent="0" algn="l" defTabSz="825500" eaLnBrk="1" fontAlgn="auto" latinLnBrk="0" hangingPunct="1">
              <a:lnSpc>
                <a:spcPct val="110000"/>
              </a:lnSpc>
              <a:spcBef>
                <a:spcPts val="0"/>
              </a:spcBef>
              <a:spcAft>
                <a:spcPts val="0"/>
              </a:spcAft>
              <a:buClrTx/>
              <a:buSzTx/>
              <a:buFontTx/>
              <a:buNone/>
              <a:tabLst/>
              <a:defRPr/>
            </a:pPr>
            <a:r>
              <a:rPr lang="en-US" dirty="0"/>
              <a:t>Running heading</a:t>
            </a:r>
          </a:p>
        </p:txBody>
      </p:sp>
      <p:sp>
        <p:nvSpPr>
          <p:cNvPr id="3" name="Text Placeholder 2"/>
          <p:cNvSpPr>
            <a:spLocks noGrp="1"/>
          </p:cNvSpPr>
          <p:nvPr>
            <p:ph type="body" sz="quarter" idx="12" hasCustomPrompt="1"/>
          </p:nvPr>
        </p:nvSpPr>
        <p:spPr>
          <a:xfrm>
            <a:off x="1155700" y="2706371"/>
            <a:ext cx="3708400" cy="9140724"/>
          </a:xfrm>
          <a:prstGeom prst="rect">
            <a:avLst/>
          </a:prstGeom>
        </p:spPr>
        <p:txBody>
          <a:bodyPr anchor="t"/>
          <a:lstStyle>
            <a:lvl1pPr>
              <a:defRPr sz="41000">
                <a:solidFill>
                  <a:srgbClr val="A39161"/>
                </a:solidFill>
                <a:latin typeface="+mn-lt"/>
              </a:defRPr>
            </a:lvl1pPr>
          </a:lstStyle>
          <a:p>
            <a:pPr lvl="0"/>
            <a:r>
              <a:rPr lang="en-US" dirty="0"/>
              <a:t>#</a:t>
            </a:r>
          </a:p>
        </p:txBody>
      </p:sp>
      <p:sp>
        <p:nvSpPr>
          <p:cNvPr id="12" name="Rialtas na hÉireann | Government of Ireland"/>
          <p:cNvSpPr txBox="1"/>
          <p:nvPr userDrawn="1"/>
        </p:nvSpPr>
        <p:spPr>
          <a:xfrm>
            <a:off x="5923850" y="12611805"/>
            <a:ext cx="6625212" cy="37959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1800">
                <a:solidFill>
                  <a:srgbClr val="929292"/>
                </a:solidFill>
              </a:defRPr>
            </a:lvl1pPr>
          </a:lstStyle>
          <a:p>
            <a:r>
              <a:rPr lang="en-GB" b="1" dirty="0">
                <a:latin typeface="+mn-lt"/>
              </a:rPr>
              <a:t>An </a:t>
            </a:r>
            <a:r>
              <a:rPr lang="en-GB" b="1" dirty="0" err="1">
                <a:latin typeface="+mn-lt"/>
              </a:rPr>
              <a:t>Roinn</a:t>
            </a:r>
            <a:r>
              <a:rPr lang="en-GB" b="1" dirty="0">
                <a:latin typeface="+mn-lt"/>
              </a:rPr>
              <a:t> </a:t>
            </a:r>
            <a:r>
              <a:rPr lang="en-GB" b="1" dirty="0" err="1">
                <a:latin typeface="+mn-lt"/>
              </a:rPr>
              <a:t>Coimirce</a:t>
            </a:r>
            <a:r>
              <a:rPr lang="en-GB" b="1" dirty="0">
                <a:latin typeface="+mn-lt"/>
              </a:rPr>
              <a:t> </a:t>
            </a:r>
            <a:r>
              <a:rPr lang="en-GB" b="1" dirty="0" err="1">
                <a:latin typeface="+mn-lt"/>
              </a:rPr>
              <a:t>Sóisialaí</a:t>
            </a:r>
            <a:r>
              <a:rPr lang="en-GB" b="1" dirty="0">
                <a:latin typeface="+mn-lt"/>
              </a:rPr>
              <a:t> </a:t>
            </a:r>
            <a:r>
              <a:rPr lang="en-GB" dirty="0">
                <a:latin typeface="+mn-lt"/>
              </a:rPr>
              <a:t>|</a:t>
            </a:r>
            <a:r>
              <a:rPr lang="en-GB" baseline="0" dirty="0">
                <a:latin typeface="+mn-lt"/>
              </a:rPr>
              <a:t> </a:t>
            </a:r>
            <a:r>
              <a:rPr lang="en-GB" dirty="0">
                <a:latin typeface="+mn-lt"/>
              </a:rPr>
              <a:t>Department of Social Protection</a:t>
            </a:r>
            <a:endParaRPr dirty="0">
              <a:latin typeface="+mn-lt"/>
            </a:endParaRPr>
          </a:p>
        </p:txBody>
      </p:sp>
    </p:spTree>
    <p:extLst>
      <p:ext uri="{BB962C8B-B14F-4D97-AF65-F5344CB8AC3E}">
        <p14:creationId xmlns:p14="http://schemas.microsoft.com/office/powerpoint/2010/main" val="174290664"/>
      </p:ext>
    </p:extLst>
  </p:cSld>
  <p:clrMapOvr>
    <a:overrideClrMapping bg1="lt1" tx1="dk1" bg2="lt2" tx2="dk2" accent1="accent1" accent2="accent2" accent3="accent3" accent4="accent4" accent5="accent5" accent6="accent6" hlink="hlink" folHlink="folHlink"/>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lank (with Harp) - Green">
    <p:bg>
      <p:bgPr>
        <a:gradFill>
          <a:gsLst>
            <a:gs pos="0">
              <a:srgbClr val="004039"/>
            </a:gs>
            <a:gs pos="100000">
              <a:srgbClr val="005A52"/>
            </a:gs>
          </a:gsLst>
          <a:lin ang="17054404" scaled="0"/>
        </a:gra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stretch>
            <a:fillRect/>
          </a:stretch>
        </p:blipFill>
        <p:spPr>
          <a:xfrm>
            <a:off x="3403600" y="8089900"/>
            <a:ext cx="20980400" cy="5626100"/>
          </a:xfrm>
          <a:prstGeom prst="rect">
            <a:avLst/>
          </a:prstGeom>
        </p:spPr>
      </p:pic>
      <p:pic>
        <p:nvPicPr>
          <p:cNvPr id="15" name="Picture 14"/>
          <p:cNvPicPr>
            <a:picLocks noChangeAspect="1"/>
          </p:cNvPicPr>
          <p:nvPr userDrawn="1"/>
        </p:nvPicPr>
        <p:blipFill>
          <a:blip r:embed="rId3"/>
          <a:stretch>
            <a:fillRect/>
          </a:stretch>
        </p:blipFill>
        <p:spPr>
          <a:xfrm>
            <a:off x="0" y="10236200"/>
            <a:ext cx="13004800" cy="3479800"/>
          </a:xfrm>
          <a:prstGeom prst="rect">
            <a:avLst/>
          </a:prstGeom>
        </p:spPr>
      </p:pic>
      <p:pic>
        <p:nvPicPr>
          <p:cNvPr id="7" name="Picture 6"/>
          <p:cNvPicPr>
            <a:picLocks noChangeAspect="1"/>
          </p:cNvPicPr>
          <p:nvPr userDrawn="1"/>
        </p:nvPicPr>
        <p:blipFill rotWithShape="1">
          <a:blip r:embed="rId4" cstate="print">
            <a:extLst>
              <a:ext uri="{28A0092B-C50C-407E-A947-70E740481C1C}">
                <a14:useLocalDpi xmlns:a14="http://schemas.microsoft.com/office/drawing/2010/main" val="0"/>
              </a:ext>
            </a:extLst>
          </a:blip>
          <a:srcRect l="6815" t="18522" r="74814" b="19072"/>
          <a:stretch/>
        </p:blipFill>
        <p:spPr>
          <a:xfrm>
            <a:off x="21704968" y="950497"/>
            <a:ext cx="1474548" cy="2009274"/>
          </a:xfrm>
          <a:prstGeom prst="rect">
            <a:avLst/>
          </a:prstGeom>
        </p:spPr>
      </p:pic>
      <p:sp>
        <p:nvSpPr>
          <p:cNvPr id="9" name="Body Level One…"/>
          <p:cNvSpPr txBox="1">
            <a:spLocks noGrp="1"/>
          </p:cNvSpPr>
          <p:nvPr>
            <p:ph type="body" idx="1" hasCustomPrompt="1"/>
          </p:nvPr>
        </p:nvSpPr>
        <p:spPr>
          <a:xfrm>
            <a:off x="1441451" y="3556000"/>
            <a:ext cx="19770224" cy="8752305"/>
          </a:xfrm>
          <a:prstGeom prst="rect">
            <a:avLst/>
          </a:prstGeom>
        </p:spPr>
        <p:txBody>
          <a:bodyPr numCol="1" spcCol="1039079">
            <a:normAutofit/>
          </a:bodyPr>
          <a:lstStyle>
            <a:lvl1pPr algn="l">
              <a:defRPr sz="18000" b="0" i="0" spc="-85">
                <a:solidFill>
                  <a:schemeClr val="bg1"/>
                </a:solidFill>
                <a:latin typeface="+mn-lt"/>
                <a:ea typeface="Calibri" charset="0"/>
                <a:cs typeface="Calibri" charset="0"/>
              </a:defRPr>
            </a:lvl1pPr>
            <a:lvl2pPr marL="0" indent="0" algn="l">
              <a:buClr>
                <a:schemeClr val="accent2">
                  <a:lumMod val="50000"/>
                </a:schemeClr>
              </a:buClr>
              <a:buFont typeface="Arial" charset="0"/>
              <a:buNone/>
              <a:defRPr sz="4400" b="0" i="0" spc="-85">
                <a:solidFill>
                  <a:srgbClr val="5E5E5E"/>
                </a:solidFill>
                <a:latin typeface="+mn-lt"/>
                <a:ea typeface="Calibri Light" charset="0"/>
                <a:cs typeface="Calibri Light" charset="0"/>
              </a:defRPr>
            </a:lvl2pPr>
            <a:lvl3pPr marL="1219200" indent="-609600" algn="l">
              <a:buClr>
                <a:schemeClr val="accent4">
                  <a:hueOff val="-1081314"/>
                  <a:satOff val="4338"/>
                  <a:lumOff val="-8931"/>
                </a:schemeClr>
              </a:buClr>
              <a:buSzPct val="100000"/>
              <a:buChar char="—"/>
              <a:defRPr sz="4400" b="0" i="1">
                <a:solidFill>
                  <a:srgbClr val="5E5E5E"/>
                </a:solidFill>
                <a:latin typeface="+mn-lt"/>
                <a:ea typeface="Calibri Light" charset="0"/>
                <a:cs typeface="Calibri Light" charset="0"/>
              </a:defRPr>
            </a:lvl3pPr>
            <a:lvl4pPr marL="1828800" indent="-609600" algn="l">
              <a:buClr>
                <a:srgbClr val="83BE41"/>
              </a:buClr>
              <a:buSzPct val="100000"/>
              <a:buFont typeface=".AppleSystemUIFont" charset="-120"/>
              <a:buChar char="—"/>
              <a:defRPr sz="4400" b="0" i="0">
                <a:solidFill>
                  <a:srgbClr val="5E5E5E"/>
                </a:solidFill>
                <a:latin typeface="+mn-lt"/>
                <a:ea typeface="Calibri Light" charset="0"/>
                <a:cs typeface="Calibri Light" charset="0"/>
              </a:defRPr>
            </a:lvl4pPr>
            <a:lvl5pPr marL="2413000" indent="-609600" algn="l">
              <a:buClr>
                <a:srgbClr val="929292"/>
              </a:buClr>
              <a:buSzPct val="100000"/>
              <a:buChar char="–"/>
              <a:defRPr sz="4400" b="0" i="1">
                <a:solidFill>
                  <a:srgbClr val="5E5E5E"/>
                </a:solidFill>
                <a:latin typeface="+mn-lt"/>
                <a:ea typeface="Calibri Light" charset="0"/>
                <a:cs typeface="Calibri Light" charset="0"/>
              </a:defRPr>
            </a:lvl5pPr>
          </a:lstStyle>
          <a:p>
            <a:r>
              <a:rPr lang="en-US" dirty="0"/>
              <a:t>Title Text</a:t>
            </a:r>
            <a:endParaRPr lang="en-US" sz="4800" spc="0" dirty="0">
              <a:latin typeface="+mn-lt"/>
            </a:endParaRPr>
          </a:p>
        </p:txBody>
      </p:sp>
      <p:sp>
        <p:nvSpPr>
          <p:cNvPr id="8" name="Rialtas na hÉireann | Government of Ireland"/>
          <p:cNvSpPr txBox="1"/>
          <p:nvPr userDrawn="1"/>
        </p:nvSpPr>
        <p:spPr>
          <a:xfrm>
            <a:off x="1441447" y="12473306"/>
            <a:ext cx="7035580"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1800">
                <a:solidFill>
                  <a:srgbClr val="929292"/>
                </a:solidFill>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fld id="{93D0CC9E-ED4E-524D-8BB9-8829151DFDE7}" type="slidenum">
              <a:rPr lang="uk-UA" b="1" smtClean="0">
                <a:solidFill>
                  <a:schemeClr val="bg1">
                    <a:alpha val="45000"/>
                  </a:schemeClr>
                </a:solidFill>
                <a:latin typeface="+mn-lt"/>
              </a:rPr>
              <a:pPr marL="0" marR="0" lvl="0" indent="0" algn="l" defTabSz="825500" rtl="0" eaLnBrk="1" fontAlgn="auto" latinLnBrk="0" hangingPunct="0">
                <a:lnSpc>
                  <a:spcPct val="100000"/>
                </a:lnSpc>
                <a:spcBef>
                  <a:spcPts val="0"/>
                </a:spcBef>
                <a:spcAft>
                  <a:spcPts val="0"/>
                </a:spcAft>
                <a:buClrTx/>
                <a:buSzTx/>
                <a:buFontTx/>
                <a:buNone/>
                <a:tabLst/>
                <a:defRPr/>
              </a:pPr>
              <a:t>‹#›</a:t>
            </a:fld>
            <a:r>
              <a:rPr lang="en-GB" b="1" dirty="0">
                <a:solidFill>
                  <a:schemeClr val="bg1">
                    <a:alpha val="45000"/>
                  </a:schemeClr>
                </a:solidFill>
                <a:latin typeface="+mn-lt"/>
              </a:rPr>
              <a:t>  </a:t>
            </a:r>
            <a:r>
              <a:rPr lang="en-IE" b="1" dirty="0">
                <a:latin typeface="+mn-lt"/>
              </a:rPr>
              <a:t>An </a:t>
            </a:r>
            <a:r>
              <a:rPr lang="en-IE" b="1" dirty="0" err="1">
                <a:latin typeface="+mn-lt"/>
              </a:rPr>
              <a:t>Roinn</a:t>
            </a:r>
            <a:r>
              <a:rPr lang="en-IE" b="1" dirty="0">
                <a:latin typeface="+mn-lt"/>
              </a:rPr>
              <a:t> </a:t>
            </a:r>
            <a:r>
              <a:rPr lang="en-IE" b="1" dirty="0" err="1">
                <a:latin typeface="+mn-lt"/>
              </a:rPr>
              <a:t>Coimirce</a:t>
            </a:r>
            <a:r>
              <a:rPr lang="en-IE" b="1" dirty="0">
                <a:latin typeface="+mn-lt"/>
              </a:rPr>
              <a:t> </a:t>
            </a:r>
            <a:r>
              <a:rPr lang="en-IE" b="1" dirty="0" err="1">
                <a:latin typeface="+mn-lt"/>
              </a:rPr>
              <a:t>Sóisialaí</a:t>
            </a:r>
            <a:r>
              <a:rPr lang="en-IE" b="1" dirty="0">
                <a:latin typeface="+mn-lt"/>
              </a:rPr>
              <a:t> </a:t>
            </a:r>
            <a:r>
              <a:rPr lang="en-IE" dirty="0">
                <a:latin typeface="+mn-lt"/>
              </a:rPr>
              <a:t>|</a:t>
            </a:r>
            <a:r>
              <a:rPr lang="en-IE" baseline="0" dirty="0">
                <a:latin typeface="+mn-lt"/>
              </a:rPr>
              <a:t> </a:t>
            </a:r>
            <a:r>
              <a:rPr lang="en-IE" dirty="0">
                <a:latin typeface="+mn-lt"/>
              </a:rPr>
              <a:t>Department of Social Protection</a:t>
            </a:r>
          </a:p>
          <a:p>
            <a:endParaRPr dirty="0">
              <a:solidFill>
                <a:schemeClr val="bg1">
                  <a:alpha val="45000"/>
                </a:schemeClr>
              </a:solidFill>
              <a:latin typeface="+mn-lt"/>
            </a:endParaRPr>
          </a:p>
        </p:txBody>
      </p:sp>
    </p:spTree>
    <p:extLst>
      <p:ext uri="{BB962C8B-B14F-4D97-AF65-F5344CB8AC3E}">
        <p14:creationId xmlns:p14="http://schemas.microsoft.com/office/powerpoint/2010/main" val="1730965574"/>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lank (with Harp) - White">
    <p:bg>
      <p:bgPr>
        <a:solidFill>
          <a:srgbClr val="FFFFFF"/>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403600" y="8089900"/>
            <a:ext cx="20980400" cy="5626100"/>
          </a:xfrm>
          <a:prstGeom prst="rect">
            <a:avLst/>
          </a:prstGeom>
        </p:spPr>
      </p:pic>
      <p:pic>
        <p:nvPicPr>
          <p:cNvPr id="8" name="Picture 7"/>
          <p:cNvPicPr>
            <a:picLocks noChangeAspect="1"/>
          </p:cNvPicPr>
          <p:nvPr userDrawn="1"/>
        </p:nvPicPr>
        <p:blipFill>
          <a:blip r:embed="rId3"/>
          <a:stretch>
            <a:fillRect/>
          </a:stretch>
        </p:blipFill>
        <p:spPr>
          <a:xfrm>
            <a:off x="0" y="10236200"/>
            <a:ext cx="13004800" cy="3479800"/>
          </a:xfrm>
          <a:prstGeom prst="rect">
            <a:avLst/>
          </a:prstGeom>
        </p:spPr>
      </p:pic>
      <p:sp>
        <p:nvSpPr>
          <p:cNvPr id="43" name="Body Level One…"/>
          <p:cNvSpPr txBox="1">
            <a:spLocks noGrp="1"/>
          </p:cNvSpPr>
          <p:nvPr>
            <p:ph type="body" idx="1" hasCustomPrompt="1"/>
          </p:nvPr>
        </p:nvSpPr>
        <p:spPr>
          <a:xfrm>
            <a:off x="1441451" y="3556000"/>
            <a:ext cx="19770224" cy="8752305"/>
          </a:xfrm>
          <a:prstGeom prst="rect">
            <a:avLst/>
          </a:prstGeom>
        </p:spPr>
        <p:txBody>
          <a:bodyPr numCol="1" spcCol="1039079">
            <a:normAutofit/>
          </a:bodyPr>
          <a:lstStyle>
            <a:lvl1pPr algn="l">
              <a:defRPr sz="18000" b="0" i="0" spc="-85">
                <a:solidFill>
                  <a:srgbClr val="004D44"/>
                </a:solidFill>
                <a:latin typeface="+mn-lt"/>
                <a:ea typeface="Calibri" charset="0"/>
                <a:cs typeface="Calibri" charset="0"/>
              </a:defRPr>
            </a:lvl1pPr>
            <a:lvl2pPr marL="0" indent="0" algn="l">
              <a:buClr>
                <a:schemeClr val="accent2">
                  <a:lumMod val="50000"/>
                </a:schemeClr>
              </a:buClr>
              <a:buFont typeface="Arial" charset="0"/>
              <a:buNone/>
              <a:defRPr sz="4400" b="0" i="0" spc="-85">
                <a:solidFill>
                  <a:srgbClr val="5E5E5E"/>
                </a:solidFill>
                <a:latin typeface="+mn-lt"/>
                <a:ea typeface="Calibri Light" charset="0"/>
                <a:cs typeface="Calibri Light" charset="0"/>
              </a:defRPr>
            </a:lvl2pPr>
            <a:lvl3pPr marL="1219200" indent="-609600" algn="l">
              <a:buClr>
                <a:schemeClr val="accent4">
                  <a:hueOff val="-1081314"/>
                  <a:satOff val="4338"/>
                  <a:lumOff val="-8931"/>
                </a:schemeClr>
              </a:buClr>
              <a:buSzPct val="100000"/>
              <a:buChar char="—"/>
              <a:defRPr sz="4400" b="0" i="1">
                <a:solidFill>
                  <a:srgbClr val="5E5E5E"/>
                </a:solidFill>
                <a:latin typeface="+mn-lt"/>
                <a:ea typeface="Calibri Light" charset="0"/>
                <a:cs typeface="Calibri Light" charset="0"/>
              </a:defRPr>
            </a:lvl3pPr>
            <a:lvl4pPr marL="1828800" indent="-609600" algn="l">
              <a:buClr>
                <a:srgbClr val="83BE41"/>
              </a:buClr>
              <a:buSzPct val="100000"/>
              <a:buFont typeface=".AppleSystemUIFont" charset="-120"/>
              <a:buChar char="—"/>
              <a:defRPr sz="4400" b="0" i="0">
                <a:solidFill>
                  <a:srgbClr val="5E5E5E"/>
                </a:solidFill>
                <a:latin typeface="+mn-lt"/>
                <a:ea typeface="Calibri Light" charset="0"/>
                <a:cs typeface="Calibri Light" charset="0"/>
              </a:defRPr>
            </a:lvl4pPr>
            <a:lvl5pPr marL="2413000" indent="-609600" algn="l">
              <a:buClr>
                <a:srgbClr val="929292"/>
              </a:buClr>
              <a:buSzPct val="100000"/>
              <a:buChar char="–"/>
              <a:defRPr sz="4400" b="0" i="1">
                <a:solidFill>
                  <a:srgbClr val="5E5E5E"/>
                </a:solidFill>
                <a:latin typeface="+mn-lt"/>
                <a:ea typeface="Calibri Light" charset="0"/>
                <a:cs typeface="Calibri Light" charset="0"/>
              </a:defRPr>
            </a:lvl5pPr>
          </a:lstStyle>
          <a:p>
            <a:r>
              <a:rPr lang="en-US" dirty="0"/>
              <a:t>Title Text</a:t>
            </a:r>
            <a:endParaRPr lang="en-US" sz="4800" spc="0" dirty="0">
              <a:latin typeface="+mn-lt"/>
            </a:endParaRPr>
          </a:p>
        </p:txBody>
      </p:sp>
      <p:pic>
        <p:nvPicPr>
          <p:cNvPr id="7" name="Picture 6"/>
          <p:cNvPicPr>
            <a:picLocks noChangeAspect="1"/>
          </p:cNvPicPr>
          <p:nvPr userDrawn="1"/>
        </p:nvPicPr>
        <p:blipFill rotWithShape="1">
          <a:blip r:embed="rId4" cstate="print">
            <a:extLst>
              <a:ext uri="{28A0092B-C50C-407E-A947-70E740481C1C}">
                <a14:useLocalDpi xmlns:a14="http://schemas.microsoft.com/office/drawing/2010/main" val="0"/>
              </a:ext>
            </a:extLst>
          </a:blip>
          <a:srcRect l="6815" t="18522" r="74814" b="19072"/>
          <a:stretch/>
        </p:blipFill>
        <p:spPr>
          <a:xfrm>
            <a:off x="21704968" y="950497"/>
            <a:ext cx="1474548" cy="2009274"/>
          </a:xfrm>
          <a:prstGeom prst="rect">
            <a:avLst/>
          </a:prstGeom>
        </p:spPr>
      </p:pic>
      <p:sp>
        <p:nvSpPr>
          <p:cNvPr id="9" name="Rialtas na hÉireann | Government of Ireland"/>
          <p:cNvSpPr txBox="1"/>
          <p:nvPr userDrawn="1"/>
        </p:nvSpPr>
        <p:spPr>
          <a:xfrm>
            <a:off x="1441447" y="12473306"/>
            <a:ext cx="7035580"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1800">
                <a:solidFill>
                  <a:srgbClr val="929292"/>
                </a:solidFill>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fld id="{93D0CC9E-ED4E-524D-8BB9-8829151DFDE7}" type="slidenum">
              <a:rPr lang="uk-UA" b="1" smtClean="0">
                <a:latin typeface="+mn-lt"/>
              </a:rPr>
              <a:pPr marL="0" marR="0" lvl="0" indent="0" algn="l" defTabSz="825500" rtl="0" eaLnBrk="1" fontAlgn="auto" latinLnBrk="0" hangingPunct="0">
                <a:lnSpc>
                  <a:spcPct val="100000"/>
                </a:lnSpc>
                <a:spcBef>
                  <a:spcPts val="0"/>
                </a:spcBef>
                <a:spcAft>
                  <a:spcPts val="0"/>
                </a:spcAft>
                <a:buClrTx/>
                <a:buSzTx/>
                <a:buFontTx/>
                <a:buNone/>
                <a:tabLst/>
                <a:defRPr/>
              </a:pPr>
              <a:t>‹#›</a:t>
            </a:fld>
            <a:r>
              <a:rPr lang="en-GB" b="1" dirty="0">
                <a:latin typeface="+mn-lt"/>
              </a:rPr>
              <a:t>  </a:t>
            </a:r>
            <a:r>
              <a:rPr lang="en-IE" b="1" dirty="0">
                <a:latin typeface="+mn-lt"/>
              </a:rPr>
              <a:t>An </a:t>
            </a:r>
            <a:r>
              <a:rPr lang="en-IE" b="1" dirty="0" err="1">
                <a:latin typeface="+mn-lt"/>
              </a:rPr>
              <a:t>Roinn</a:t>
            </a:r>
            <a:r>
              <a:rPr lang="en-IE" b="1" dirty="0">
                <a:latin typeface="+mn-lt"/>
              </a:rPr>
              <a:t> </a:t>
            </a:r>
            <a:r>
              <a:rPr lang="en-IE" b="1" dirty="0" err="1">
                <a:latin typeface="+mn-lt"/>
              </a:rPr>
              <a:t>Coimirce</a:t>
            </a:r>
            <a:r>
              <a:rPr lang="en-IE" b="1" dirty="0">
                <a:latin typeface="+mn-lt"/>
              </a:rPr>
              <a:t> </a:t>
            </a:r>
            <a:r>
              <a:rPr lang="en-IE" b="1" dirty="0" err="1">
                <a:latin typeface="+mn-lt"/>
              </a:rPr>
              <a:t>Sóisialaí</a:t>
            </a:r>
            <a:r>
              <a:rPr lang="en-IE" b="1" dirty="0">
                <a:latin typeface="+mn-lt"/>
              </a:rPr>
              <a:t> </a:t>
            </a:r>
            <a:r>
              <a:rPr lang="en-IE" dirty="0">
                <a:latin typeface="+mn-lt"/>
              </a:rPr>
              <a:t>|</a:t>
            </a:r>
            <a:r>
              <a:rPr lang="en-IE" baseline="0" dirty="0">
                <a:latin typeface="+mn-lt"/>
              </a:rPr>
              <a:t> </a:t>
            </a:r>
            <a:r>
              <a:rPr lang="en-IE" dirty="0">
                <a:latin typeface="+mn-lt"/>
              </a:rPr>
              <a:t>Department of Social Protection</a:t>
            </a:r>
          </a:p>
          <a:p>
            <a:endParaRPr dirty="0">
              <a:latin typeface="+mn-lt"/>
            </a:endParaRPr>
          </a:p>
        </p:txBody>
      </p:sp>
    </p:spTree>
    <p:extLst>
      <p:ext uri="{BB962C8B-B14F-4D97-AF65-F5344CB8AC3E}">
        <p14:creationId xmlns:p14="http://schemas.microsoft.com/office/powerpoint/2010/main" val="1672440919"/>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with Harp)">
    <p:bg>
      <p:bgPr>
        <a:solidFill>
          <a:srgbClr val="FFFFFF"/>
        </a:solidFill>
        <a:effectLst/>
      </p:bgPr>
    </p:bg>
    <p:spTree>
      <p:nvGrpSpPr>
        <p:cNvPr id="1" name=""/>
        <p:cNvGrpSpPr/>
        <p:nvPr/>
      </p:nvGrpSpPr>
      <p:grpSpPr>
        <a:xfrm>
          <a:off x="0" y="0"/>
          <a:ext cx="0" cy="0"/>
          <a:chOff x="0" y="0"/>
          <a:chExt cx="0" cy="0"/>
        </a:xfrm>
      </p:grpSpPr>
      <p:sp>
        <p:nvSpPr>
          <p:cNvPr id="43" name="Body Level One…"/>
          <p:cNvSpPr txBox="1">
            <a:spLocks noGrp="1"/>
          </p:cNvSpPr>
          <p:nvPr>
            <p:ph type="body" idx="1" hasCustomPrompt="1"/>
          </p:nvPr>
        </p:nvSpPr>
        <p:spPr>
          <a:xfrm>
            <a:off x="1441451" y="3556000"/>
            <a:ext cx="19770224" cy="8752305"/>
          </a:xfrm>
          <a:prstGeom prst="rect">
            <a:avLst/>
          </a:prstGeom>
        </p:spPr>
        <p:txBody>
          <a:bodyPr numCol="1" spcCol="1039079">
            <a:normAutofit/>
          </a:bodyPr>
          <a:lstStyle>
            <a:lvl1pPr algn="l">
              <a:defRPr sz="18000" b="0" i="0" spc="-85">
                <a:solidFill>
                  <a:srgbClr val="004D44"/>
                </a:solidFill>
                <a:latin typeface="+mn-lt"/>
                <a:ea typeface="Calibri" charset="0"/>
                <a:cs typeface="Calibri" charset="0"/>
              </a:defRPr>
            </a:lvl1pPr>
            <a:lvl2pPr marL="0" indent="0" algn="l">
              <a:buClr>
                <a:schemeClr val="accent2">
                  <a:lumMod val="50000"/>
                </a:schemeClr>
              </a:buClr>
              <a:buFont typeface="Arial" charset="0"/>
              <a:buNone/>
              <a:defRPr sz="4400" b="0" i="0" spc="-85">
                <a:solidFill>
                  <a:srgbClr val="5E5E5E"/>
                </a:solidFill>
                <a:latin typeface="+mn-lt"/>
                <a:ea typeface="Calibri Light" charset="0"/>
                <a:cs typeface="Calibri Light" charset="0"/>
              </a:defRPr>
            </a:lvl2pPr>
            <a:lvl3pPr marL="1219200" indent="-609600" algn="l">
              <a:buClr>
                <a:schemeClr val="accent4">
                  <a:hueOff val="-1081314"/>
                  <a:satOff val="4338"/>
                  <a:lumOff val="-8931"/>
                </a:schemeClr>
              </a:buClr>
              <a:buSzPct val="100000"/>
              <a:buChar char="—"/>
              <a:defRPr sz="4400" b="0" i="1">
                <a:solidFill>
                  <a:srgbClr val="5E5E5E"/>
                </a:solidFill>
                <a:latin typeface="+mn-lt"/>
                <a:ea typeface="Calibri Light" charset="0"/>
                <a:cs typeface="Calibri Light" charset="0"/>
              </a:defRPr>
            </a:lvl3pPr>
            <a:lvl4pPr marL="1828800" indent="-609600" algn="l">
              <a:buClr>
                <a:srgbClr val="83BE41"/>
              </a:buClr>
              <a:buSzPct val="100000"/>
              <a:buFont typeface=".AppleSystemUIFont" charset="-120"/>
              <a:buChar char="—"/>
              <a:defRPr sz="4400" b="0" i="0">
                <a:solidFill>
                  <a:srgbClr val="5E5E5E"/>
                </a:solidFill>
                <a:latin typeface="+mn-lt"/>
                <a:ea typeface="Calibri Light" charset="0"/>
                <a:cs typeface="Calibri Light" charset="0"/>
              </a:defRPr>
            </a:lvl4pPr>
            <a:lvl5pPr marL="2413000" indent="-609600" algn="l">
              <a:buClr>
                <a:srgbClr val="929292"/>
              </a:buClr>
              <a:buSzPct val="100000"/>
              <a:buChar char="–"/>
              <a:defRPr sz="4400" b="0" i="1">
                <a:solidFill>
                  <a:srgbClr val="5E5E5E"/>
                </a:solidFill>
                <a:latin typeface="+mn-lt"/>
                <a:ea typeface="Calibri Light" charset="0"/>
                <a:cs typeface="Calibri Light" charset="0"/>
              </a:defRPr>
            </a:lvl5pPr>
          </a:lstStyle>
          <a:p>
            <a:r>
              <a:rPr lang="en-US" dirty="0"/>
              <a:t>Title Text</a:t>
            </a:r>
            <a:endParaRPr lang="en-US" sz="4800" spc="0" dirty="0">
              <a:latin typeface="+mn-lt"/>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6815" t="18522" r="74814" b="19072"/>
          <a:stretch/>
        </p:blipFill>
        <p:spPr>
          <a:xfrm>
            <a:off x="21704968" y="950497"/>
            <a:ext cx="1474548" cy="2009274"/>
          </a:xfrm>
          <a:prstGeom prst="rect">
            <a:avLst/>
          </a:prstGeom>
        </p:spPr>
      </p:pic>
      <p:sp>
        <p:nvSpPr>
          <p:cNvPr id="5" name="Rialtas na hÉireann | Government of Ireland"/>
          <p:cNvSpPr txBox="1"/>
          <p:nvPr userDrawn="1"/>
        </p:nvSpPr>
        <p:spPr>
          <a:xfrm>
            <a:off x="1441447" y="12473306"/>
            <a:ext cx="7035580"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1800">
                <a:solidFill>
                  <a:srgbClr val="929292"/>
                </a:solidFill>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fld id="{93D0CC9E-ED4E-524D-8BB9-8829151DFDE7}" type="slidenum">
              <a:rPr lang="uk-UA" b="1" smtClean="0">
                <a:latin typeface="+mn-lt"/>
              </a:rPr>
              <a:pPr marL="0" marR="0" lvl="0" indent="0" algn="l" defTabSz="825500" rtl="0" eaLnBrk="1" fontAlgn="auto" latinLnBrk="0" hangingPunct="0">
                <a:lnSpc>
                  <a:spcPct val="100000"/>
                </a:lnSpc>
                <a:spcBef>
                  <a:spcPts val="0"/>
                </a:spcBef>
                <a:spcAft>
                  <a:spcPts val="0"/>
                </a:spcAft>
                <a:buClrTx/>
                <a:buSzTx/>
                <a:buFontTx/>
                <a:buNone/>
                <a:tabLst/>
                <a:defRPr/>
              </a:pPr>
              <a:t>‹#›</a:t>
            </a:fld>
            <a:r>
              <a:rPr lang="en-GB" b="1" dirty="0">
                <a:latin typeface="+mn-lt"/>
              </a:rPr>
              <a:t>  </a:t>
            </a:r>
            <a:r>
              <a:rPr lang="en-IE" b="1" dirty="0">
                <a:latin typeface="+mn-lt"/>
              </a:rPr>
              <a:t>An </a:t>
            </a:r>
            <a:r>
              <a:rPr lang="en-IE" b="1" dirty="0" err="1">
                <a:latin typeface="+mn-lt"/>
              </a:rPr>
              <a:t>Roinn</a:t>
            </a:r>
            <a:r>
              <a:rPr lang="en-IE" b="1" dirty="0">
                <a:latin typeface="+mn-lt"/>
              </a:rPr>
              <a:t> </a:t>
            </a:r>
            <a:r>
              <a:rPr lang="en-IE" b="1" dirty="0" err="1">
                <a:latin typeface="+mn-lt"/>
              </a:rPr>
              <a:t>Coimirce</a:t>
            </a:r>
            <a:r>
              <a:rPr lang="en-IE" b="1" dirty="0">
                <a:latin typeface="+mn-lt"/>
              </a:rPr>
              <a:t> </a:t>
            </a:r>
            <a:r>
              <a:rPr lang="en-IE" b="1" dirty="0" err="1">
                <a:latin typeface="+mn-lt"/>
              </a:rPr>
              <a:t>Sóisialaí</a:t>
            </a:r>
            <a:r>
              <a:rPr lang="en-IE" b="1" dirty="0">
                <a:latin typeface="+mn-lt"/>
              </a:rPr>
              <a:t> </a:t>
            </a:r>
            <a:r>
              <a:rPr lang="en-IE" dirty="0">
                <a:latin typeface="+mn-lt"/>
              </a:rPr>
              <a:t>|</a:t>
            </a:r>
            <a:r>
              <a:rPr lang="en-IE" baseline="0" dirty="0">
                <a:latin typeface="+mn-lt"/>
              </a:rPr>
              <a:t> </a:t>
            </a:r>
            <a:r>
              <a:rPr lang="en-IE" dirty="0">
                <a:latin typeface="+mn-lt"/>
              </a:rPr>
              <a:t>Department of Social Protection</a:t>
            </a:r>
          </a:p>
          <a:p>
            <a:endParaRPr dirty="0">
              <a:latin typeface="+mn-lt"/>
            </a:endParaRPr>
          </a:p>
        </p:txBody>
      </p:sp>
    </p:spTree>
    <p:extLst>
      <p:ext uri="{BB962C8B-B14F-4D97-AF65-F5344CB8AC3E}">
        <p14:creationId xmlns:p14="http://schemas.microsoft.com/office/powerpoint/2010/main" val="660350079"/>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xt &amp; Image">
    <p:bg>
      <p:bgPr>
        <a:solidFill>
          <a:srgbClr val="FFFFFF"/>
        </a:solidFill>
        <a:effectLst/>
      </p:bgPr>
    </p:bg>
    <p:spTree>
      <p:nvGrpSpPr>
        <p:cNvPr id="1" name=""/>
        <p:cNvGrpSpPr/>
        <p:nvPr/>
      </p:nvGrpSpPr>
      <p:grpSpPr>
        <a:xfrm>
          <a:off x="0" y="0"/>
          <a:ext cx="0" cy="0"/>
          <a:chOff x="0" y="0"/>
          <a:chExt cx="0" cy="0"/>
        </a:xfrm>
      </p:grpSpPr>
      <p:sp>
        <p:nvSpPr>
          <p:cNvPr id="42" name="Title Text"/>
          <p:cNvSpPr txBox="1">
            <a:spLocks noGrp="1"/>
          </p:cNvSpPr>
          <p:nvPr>
            <p:ph type="title" hasCustomPrompt="1"/>
          </p:nvPr>
        </p:nvSpPr>
        <p:spPr>
          <a:xfrm>
            <a:off x="1441450" y="946150"/>
            <a:ext cx="19325056" cy="2286000"/>
          </a:xfrm>
          <a:prstGeom prst="rect">
            <a:avLst/>
          </a:prstGeom>
        </p:spPr>
        <p:txBody>
          <a:bodyPr anchor="t">
            <a:normAutofit/>
          </a:bodyPr>
          <a:lstStyle>
            <a:lvl1pPr algn="l">
              <a:lnSpc>
                <a:spcPct val="80000"/>
              </a:lnSpc>
              <a:defRPr sz="9600" b="1" cap="none" spc="-180" baseline="0">
                <a:solidFill>
                  <a:srgbClr val="004E46"/>
                </a:solidFill>
                <a:latin typeface="+mn-lt"/>
                <a:ea typeface="Calibri" charset="0"/>
                <a:cs typeface="Calibri" charset="0"/>
              </a:defRPr>
            </a:lvl1pPr>
          </a:lstStyle>
          <a:p>
            <a:r>
              <a:rPr lang="en-US" dirty="0"/>
              <a:t>Title Text</a:t>
            </a:r>
            <a:endParaRPr dirty="0"/>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6815" t="18522" r="74814" b="19072"/>
          <a:stretch/>
        </p:blipFill>
        <p:spPr>
          <a:xfrm>
            <a:off x="21704968" y="950497"/>
            <a:ext cx="1474548" cy="2009274"/>
          </a:xfrm>
          <a:prstGeom prst="rect">
            <a:avLst/>
          </a:prstGeom>
        </p:spPr>
      </p:pic>
      <p:sp>
        <p:nvSpPr>
          <p:cNvPr id="6" name="Picture Placeholder 5"/>
          <p:cNvSpPr>
            <a:spLocks noGrp="1"/>
          </p:cNvSpPr>
          <p:nvPr>
            <p:ph type="pic" sz="quarter" idx="10"/>
          </p:nvPr>
        </p:nvSpPr>
        <p:spPr>
          <a:xfrm>
            <a:off x="12007850" y="3556000"/>
            <a:ext cx="11233150" cy="8644021"/>
          </a:xfrm>
          <a:prstGeom prst="rect">
            <a:avLst/>
          </a:prstGeom>
        </p:spPr>
        <p:txBody>
          <a:bodyPr/>
          <a:lstStyle>
            <a:lvl1pPr>
              <a:defRPr sz="6000">
                <a:latin typeface="+mn-lt"/>
              </a:defRPr>
            </a:lvl1pPr>
          </a:lstStyle>
          <a:p>
            <a:r>
              <a:rPr lang="en-US"/>
              <a:t>Click icon to add picture</a:t>
            </a:r>
            <a:endParaRPr lang="en-US" dirty="0"/>
          </a:p>
        </p:txBody>
      </p:sp>
      <p:sp>
        <p:nvSpPr>
          <p:cNvPr id="8" name="Text Placeholder 4"/>
          <p:cNvSpPr>
            <a:spLocks noGrp="1"/>
          </p:cNvSpPr>
          <p:nvPr>
            <p:ph type="body" sz="quarter" idx="12"/>
          </p:nvPr>
        </p:nvSpPr>
        <p:spPr>
          <a:xfrm>
            <a:off x="1462298" y="3555999"/>
            <a:ext cx="9856787" cy="8644021"/>
          </a:xfrm>
          <a:prstGeom prst="rect">
            <a:avLst/>
          </a:prstGeom>
        </p:spPr>
        <p:txBody>
          <a:bodyPr/>
          <a:lstStyle>
            <a:lvl1pPr algn="l">
              <a:defRPr sz="6000" spc="-160" baseline="0">
                <a:solidFill>
                  <a:srgbClr val="5E5E5E"/>
                </a:solidFill>
                <a:latin typeface="+mn-lt"/>
              </a:defRPr>
            </a:lvl1pPr>
            <a:lvl2pPr marL="0" indent="-857250" algn="l">
              <a:buClr>
                <a:srgbClr val="83BE41"/>
              </a:buClr>
              <a:buFont typeface=".AppleSystemUIFont" charset="-120"/>
              <a:buChar char="—"/>
              <a:defRPr sz="6000" spc="-160" baseline="0">
                <a:solidFill>
                  <a:srgbClr val="5E5E5E"/>
                </a:solidFill>
                <a:latin typeface="+mn-lt"/>
              </a:defRPr>
            </a:lvl2pPr>
            <a:lvl3pPr marL="1440000" indent="-857250" algn="l">
              <a:buClr>
                <a:srgbClr val="83BE41"/>
              </a:buClr>
              <a:buFont typeface=".AppleSystemUIFont" charset="-120"/>
              <a:buChar char="—"/>
              <a:defRPr sz="6000" i="1" spc="-160" baseline="0">
                <a:solidFill>
                  <a:srgbClr val="5E5E5E"/>
                </a:solidFill>
                <a:latin typeface="+mn-lt"/>
              </a:defRPr>
            </a:lvl3pPr>
            <a:lvl4pPr marL="2160000" indent="-685800" algn="l">
              <a:buClr>
                <a:srgbClr val="83BE41"/>
              </a:buClr>
              <a:buFont typeface=".AppleSystemUIFont" charset="-120"/>
              <a:buChar char="—"/>
              <a:defRPr sz="4800" spc="-160" baseline="0">
                <a:solidFill>
                  <a:srgbClr val="5E5E5E"/>
                </a:solidFill>
                <a:latin typeface="+mn-lt"/>
              </a:defRPr>
            </a:lvl4pPr>
            <a:lvl5pPr marL="3060000" indent="-685800" algn="l">
              <a:buClr>
                <a:srgbClr val="83BE41"/>
              </a:buClr>
              <a:buFont typeface=".AppleSystemUIFont" charset="-120"/>
              <a:buChar char="–"/>
              <a:defRPr sz="4800" i="1" spc="-160" baseline="0">
                <a:solidFill>
                  <a:srgbClr val="5E5E5E"/>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ialtas na hÉireann | Government of Ireland"/>
          <p:cNvSpPr txBox="1"/>
          <p:nvPr userDrawn="1"/>
        </p:nvSpPr>
        <p:spPr>
          <a:xfrm>
            <a:off x="1441447" y="12473306"/>
            <a:ext cx="7035580"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1800">
                <a:solidFill>
                  <a:srgbClr val="929292"/>
                </a:solidFill>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fld id="{93D0CC9E-ED4E-524D-8BB9-8829151DFDE7}" type="slidenum">
              <a:rPr lang="uk-UA" b="1" smtClean="0">
                <a:latin typeface="+mn-lt"/>
              </a:rPr>
              <a:pPr marL="0" marR="0" lvl="0" indent="0" algn="l" defTabSz="825500" rtl="0" eaLnBrk="1" fontAlgn="auto" latinLnBrk="0" hangingPunct="0">
                <a:lnSpc>
                  <a:spcPct val="100000"/>
                </a:lnSpc>
                <a:spcBef>
                  <a:spcPts val="0"/>
                </a:spcBef>
                <a:spcAft>
                  <a:spcPts val="0"/>
                </a:spcAft>
                <a:buClrTx/>
                <a:buSzTx/>
                <a:buFontTx/>
                <a:buNone/>
                <a:tabLst/>
                <a:defRPr/>
              </a:pPr>
              <a:t>‹#›</a:t>
            </a:fld>
            <a:r>
              <a:rPr lang="en-GB" b="1" dirty="0">
                <a:latin typeface="+mn-lt"/>
              </a:rPr>
              <a:t>  </a:t>
            </a:r>
            <a:r>
              <a:rPr lang="en-IE" b="1" dirty="0">
                <a:latin typeface="+mn-lt"/>
              </a:rPr>
              <a:t>An </a:t>
            </a:r>
            <a:r>
              <a:rPr lang="en-IE" b="1" dirty="0" err="1">
                <a:latin typeface="+mn-lt"/>
              </a:rPr>
              <a:t>Roinn</a:t>
            </a:r>
            <a:r>
              <a:rPr lang="en-IE" b="1" dirty="0">
                <a:latin typeface="+mn-lt"/>
              </a:rPr>
              <a:t> </a:t>
            </a:r>
            <a:r>
              <a:rPr lang="en-IE" b="1" dirty="0" err="1">
                <a:latin typeface="+mn-lt"/>
              </a:rPr>
              <a:t>Coimirce</a:t>
            </a:r>
            <a:r>
              <a:rPr lang="en-IE" b="1" dirty="0">
                <a:latin typeface="+mn-lt"/>
              </a:rPr>
              <a:t> </a:t>
            </a:r>
            <a:r>
              <a:rPr lang="en-IE" b="1" dirty="0" err="1">
                <a:latin typeface="+mn-lt"/>
              </a:rPr>
              <a:t>Sóisialaí</a:t>
            </a:r>
            <a:r>
              <a:rPr lang="en-IE" b="1" dirty="0">
                <a:latin typeface="+mn-lt"/>
              </a:rPr>
              <a:t> </a:t>
            </a:r>
            <a:r>
              <a:rPr lang="en-IE" dirty="0">
                <a:latin typeface="+mn-lt"/>
              </a:rPr>
              <a:t>|</a:t>
            </a:r>
            <a:r>
              <a:rPr lang="en-IE" baseline="0" dirty="0">
                <a:latin typeface="+mn-lt"/>
              </a:rPr>
              <a:t> </a:t>
            </a:r>
            <a:r>
              <a:rPr lang="en-IE" dirty="0">
                <a:latin typeface="+mn-lt"/>
              </a:rPr>
              <a:t>Department of Social Protection</a:t>
            </a:r>
          </a:p>
          <a:p>
            <a:endParaRPr dirty="0">
              <a:latin typeface="+mn-lt"/>
            </a:endParaRPr>
          </a:p>
        </p:txBody>
      </p:sp>
    </p:spTree>
    <p:extLst>
      <p:ext uri="{BB962C8B-B14F-4D97-AF65-F5344CB8AC3E}">
        <p14:creationId xmlns:p14="http://schemas.microsoft.com/office/powerpoint/2010/main" val="508275984"/>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ext &amp; Image (Alt)">
    <p:bg>
      <p:bgPr>
        <a:solidFill>
          <a:srgbClr val="FFFFFF"/>
        </a:solidFill>
        <a:effectLst/>
      </p:bgPr>
    </p:bg>
    <p:spTree>
      <p:nvGrpSpPr>
        <p:cNvPr id="1" name=""/>
        <p:cNvGrpSpPr/>
        <p:nvPr/>
      </p:nvGrpSpPr>
      <p:grpSpPr>
        <a:xfrm>
          <a:off x="0" y="0"/>
          <a:ext cx="0" cy="0"/>
          <a:chOff x="0" y="0"/>
          <a:chExt cx="0" cy="0"/>
        </a:xfrm>
      </p:grpSpPr>
      <p:sp>
        <p:nvSpPr>
          <p:cNvPr id="42" name="Title Text"/>
          <p:cNvSpPr txBox="1">
            <a:spLocks noGrp="1"/>
          </p:cNvSpPr>
          <p:nvPr>
            <p:ph type="title" hasCustomPrompt="1"/>
          </p:nvPr>
        </p:nvSpPr>
        <p:spPr>
          <a:xfrm>
            <a:off x="1441450" y="2157112"/>
            <a:ext cx="9877339" cy="2901242"/>
          </a:xfrm>
          <a:prstGeom prst="rect">
            <a:avLst/>
          </a:prstGeom>
        </p:spPr>
        <p:txBody>
          <a:bodyPr anchor="t">
            <a:normAutofit/>
          </a:bodyPr>
          <a:lstStyle>
            <a:lvl1pPr algn="l">
              <a:lnSpc>
                <a:spcPct val="80000"/>
              </a:lnSpc>
              <a:defRPr sz="7000" b="1" cap="none" spc="0">
                <a:solidFill>
                  <a:srgbClr val="004E46"/>
                </a:solidFill>
                <a:latin typeface="+mn-lt"/>
                <a:ea typeface="Calibri" charset="0"/>
                <a:cs typeface="Calibri" charset="0"/>
              </a:defRPr>
            </a:lvl1pPr>
          </a:lstStyle>
          <a:p>
            <a:r>
              <a:rPr lang="en-US" dirty="0"/>
              <a:t>Title Text</a:t>
            </a:r>
            <a:endParaRPr dirty="0"/>
          </a:p>
        </p:txBody>
      </p:sp>
      <p:sp>
        <p:nvSpPr>
          <p:cNvPr id="6" name="Picture Placeholder 5"/>
          <p:cNvSpPr>
            <a:spLocks noGrp="1"/>
          </p:cNvSpPr>
          <p:nvPr>
            <p:ph type="pic" sz="quarter" idx="10"/>
          </p:nvPr>
        </p:nvSpPr>
        <p:spPr>
          <a:xfrm>
            <a:off x="12007850" y="835377"/>
            <a:ext cx="11642982" cy="11397898"/>
          </a:xfrm>
          <a:prstGeom prst="rect">
            <a:avLst/>
          </a:prstGeom>
        </p:spPr>
        <p:txBody>
          <a:bodyPr/>
          <a:lstStyle>
            <a:lvl1pPr>
              <a:defRPr sz="6000">
                <a:latin typeface="+mn-lt"/>
              </a:defRPr>
            </a:lvl1pPr>
          </a:lstStyle>
          <a:p>
            <a:r>
              <a:rPr lang="en-US"/>
              <a:t>Click icon to add picture</a:t>
            </a:r>
            <a:endParaRPr lang="en-US" dirty="0"/>
          </a:p>
        </p:txBody>
      </p:sp>
      <p:sp>
        <p:nvSpPr>
          <p:cNvPr id="3" name="Text Placeholder 2"/>
          <p:cNvSpPr>
            <a:spLocks noGrp="1"/>
          </p:cNvSpPr>
          <p:nvPr>
            <p:ph type="body" sz="quarter" idx="11"/>
          </p:nvPr>
        </p:nvSpPr>
        <p:spPr>
          <a:xfrm>
            <a:off x="1441450" y="946150"/>
            <a:ext cx="9877258" cy="808509"/>
          </a:xfrm>
          <a:prstGeom prst="rect">
            <a:avLst/>
          </a:prstGeom>
        </p:spPr>
        <p:txBody>
          <a:bodyPr/>
          <a:lstStyle>
            <a:lvl1pPr algn="l">
              <a:defRPr sz="3500" b="1">
                <a:solidFill>
                  <a:srgbClr val="B3B6A7"/>
                </a:solidFill>
                <a:latin typeface="+mn-lt"/>
              </a:defRPr>
            </a:lvl1pPr>
            <a:lvl2pPr algn="l">
              <a:defRPr sz="3500" b="1">
                <a:latin typeface="+mn-lt"/>
              </a:defRPr>
            </a:lvl2pPr>
            <a:lvl3pPr algn="l">
              <a:defRPr sz="3500" b="1">
                <a:latin typeface="+mn-lt"/>
              </a:defRPr>
            </a:lvl3pPr>
            <a:lvl4pPr algn="l">
              <a:defRPr sz="3500" b="1">
                <a:latin typeface="+mn-lt"/>
              </a:defRPr>
            </a:lvl4pPr>
            <a:lvl5pPr algn="l">
              <a:defRPr sz="3500" b="1">
                <a:latin typeface="+mn-lt"/>
              </a:defRPr>
            </a:lvl5pPr>
          </a:lstStyle>
          <a:p>
            <a:pPr lvl="0"/>
            <a:r>
              <a:rPr lang="en-US"/>
              <a:t>Edit Master text styles</a:t>
            </a:r>
          </a:p>
        </p:txBody>
      </p:sp>
      <p:sp>
        <p:nvSpPr>
          <p:cNvPr id="5" name="Text Placeholder 4"/>
          <p:cNvSpPr>
            <a:spLocks noGrp="1"/>
          </p:cNvSpPr>
          <p:nvPr>
            <p:ph type="body" sz="quarter" idx="12"/>
          </p:nvPr>
        </p:nvSpPr>
        <p:spPr>
          <a:xfrm>
            <a:off x="1462088" y="5362575"/>
            <a:ext cx="9856787" cy="6870700"/>
          </a:xfrm>
          <a:prstGeom prst="rect">
            <a:avLst/>
          </a:prstGeom>
        </p:spPr>
        <p:txBody>
          <a:bodyPr/>
          <a:lstStyle>
            <a:lvl1pPr algn="l">
              <a:defRPr sz="6000" spc="-160" baseline="0">
                <a:solidFill>
                  <a:srgbClr val="5E5E5E"/>
                </a:solidFill>
                <a:latin typeface="+mn-lt"/>
              </a:defRPr>
            </a:lvl1pPr>
            <a:lvl2pPr marL="0" indent="-857250" algn="l">
              <a:buClr>
                <a:srgbClr val="83BE41"/>
              </a:buClr>
              <a:buFont typeface=".AppleSystemUIFont" charset="-120"/>
              <a:buChar char="—"/>
              <a:defRPr sz="6000" spc="-160" baseline="0">
                <a:solidFill>
                  <a:srgbClr val="5E5E5E"/>
                </a:solidFill>
                <a:latin typeface="+mn-lt"/>
              </a:defRPr>
            </a:lvl2pPr>
            <a:lvl3pPr marL="1440000" indent="-857250" algn="l">
              <a:buClr>
                <a:srgbClr val="83BE41"/>
              </a:buClr>
              <a:buFont typeface=".AppleSystemUIFont" charset="-120"/>
              <a:buChar char="—"/>
              <a:defRPr sz="6000" i="1" spc="-160" baseline="0">
                <a:solidFill>
                  <a:srgbClr val="5E5E5E"/>
                </a:solidFill>
                <a:latin typeface="+mn-lt"/>
              </a:defRPr>
            </a:lvl3pPr>
            <a:lvl4pPr marL="2160000" indent="-685800" algn="l">
              <a:buClr>
                <a:srgbClr val="83BE41"/>
              </a:buClr>
              <a:buFont typeface=".AppleSystemUIFont" charset="-120"/>
              <a:buChar char="—"/>
              <a:defRPr sz="4800" spc="-160" baseline="0">
                <a:solidFill>
                  <a:srgbClr val="5E5E5E"/>
                </a:solidFill>
                <a:latin typeface="+mn-lt"/>
              </a:defRPr>
            </a:lvl4pPr>
            <a:lvl5pPr marL="3060000" indent="-685800" algn="l">
              <a:buClr>
                <a:srgbClr val="83BE41"/>
              </a:buClr>
              <a:buFont typeface=".AppleSystemUIFont" charset="-120"/>
              <a:buChar char="–"/>
              <a:defRPr sz="4800" i="1" spc="-160" baseline="0">
                <a:solidFill>
                  <a:srgbClr val="5E5E5E"/>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ialtas na hÉireann | Government of Ireland"/>
          <p:cNvSpPr txBox="1"/>
          <p:nvPr userDrawn="1"/>
        </p:nvSpPr>
        <p:spPr>
          <a:xfrm>
            <a:off x="1441447" y="12473306"/>
            <a:ext cx="7035580"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1800">
                <a:solidFill>
                  <a:srgbClr val="929292"/>
                </a:solidFill>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fld id="{93D0CC9E-ED4E-524D-8BB9-8829151DFDE7}" type="slidenum">
              <a:rPr lang="uk-UA" b="1" smtClean="0">
                <a:latin typeface="+mn-lt"/>
              </a:rPr>
              <a:pPr marL="0" marR="0" lvl="0" indent="0" algn="l" defTabSz="825500" rtl="0" eaLnBrk="1" fontAlgn="auto" latinLnBrk="0" hangingPunct="0">
                <a:lnSpc>
                  <a:spcPct val="100000"/>
                </a:lnSpc>
                <a:spcBef>
                  <a:spcPts val="0"/>
                </a:spcBef>
                <a:spcAft>
                  <a:spcPts val="0"/>
                </a:spcAft>
                <a:buClrTx/>
                <a:buSzTx/>
                <a:buFontTx/>
                <a:buNone/>
                <a:tabLst/>
                <a:defRPr/>
              </a:pPr>
              <a:t>‹#›</a:t>
            </a:fld>
            <a:r>
              <a:rPr lang="en-GB" b="1" dirty="0">
                <a:latin typeface="+mn-lt"/>
              </a:rPr>
              <a:t>  </a:t>
            </a:r>
            <a:r>
              <a:rPr lang="en-IE" b="1" dirty="0">
                <a:latin typeface="+mn-lt"/>
              </a:rPr>
              <a:t>An </a:t>
            </a:r>
            <a:r>
              <a:rPr lang="en-IE" b="1" dirty="0" err="1">
                <a:latin typeface="+mn-lt"/>
              </a:rPr>
              <a:t>Roinn</a:t>
            </a:r>
            <a:r>
              <a:rPr lang="en-IE" b="1" dirty="0">
                <a:latin typeface="+mn-lt"/>
              </a:rPr>
              <a:t> </a:t>
            </a:r>
            <a:r>
              <a:rPr lang="en-IE" b="1" dirty="0" err="1">
                <a:latin typeface="+mn-lt"/>
              </a:rPr>
              <a:t>Coimirce</a:t>
            </a:r>
            <a:r>
              <a:rPr lang="en-IE" b="1" dirty="0">
                <a:latin typeface="+mn-lt"/>
              </a:rPr>
              <a:t> </a:t>
            </a:r>
            <a:r>
              <a:rPr lang="en-IE" b="1" dirty="0" err="1">
                <a:latin typeface="+mn-lt"/>
              </a:rPr>
              <a:t>Sóisialaí</a:t>
            </a:r>
            <a:r>
              <a:rPr lang="en-IE" b="1" dirty="0">
                <a:latin typeface="+mn-lt"/>
              </a:rPr>
              <a:t> </a:t>
            </a:r>
            <a:r>
              <a:rPr lang="en-IE" dirty="0">
                <a:latin typeface="+mn-lt"/>
              </a:rPr>
              <a:t>|</a:t>
            </a:r>
            <a:r>
              <a:rPr lang="en-IE" baseline="0" dirty="0">
                <a:latin typeface="+mn-lt"/>
              </a:rPr>
              <a:t> </a:t>
            </a:r>
            <a:r>
              <a:rPr lang="en-IE" dirty="0">
                <a:latin typeface="+mn-lt"/>
              </a:rPr>
              <a:t>Department of Social Protection</a:t>
            </a:r>
          </a:p>
          <a:p>
            <a:endParaRPr dirty="0">
              <a:latin typeface="+mn-lt"/>
            </a:endParaRPr>
          </a:p>
        </p:txBody>
      </p:sp>
    </p:spTree>
    <p:extLst>
      <p:ext uri="{BB962C8B-B14F-4D97-AF65-F5344CB8AC3E}">
        <p14:creationId xmlns:p14="http://schemas.microsoft.com/office/powerpoint/2010/main" val="1241443098"/>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p:nvPr/>
        </p:nvSpPr>
        <p:spPr>
          <a:xfrm>
            <a:off x="3708970" y="9482323"/>
            <a:ext cx="18897030" cy="30068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lvl1pPr algn="l" defTabSz="800735">
              <a:lnSpc>
                <a:spcPct val="120000"/>
              </a:lnSpc>
              <a:defRPr sz="3104">
                <a:solidFill>
                  <a:srgbClr val="FFFFFF"/>
                </a:solidFill>
              </a:defRPr>
            </a:lvl1pPr>
            <a:lvl2pPr indent="0" algn="l" defTabSz="800735">
              <a:lnSpc>
                <a:spcPct val="120000"/>
              </a:lnSpc>
              <a:buClr>
                <a:srgbClr val="FFFFFF"/>
              </a:buClr>
              <a:defRPr sz="3104">
                <a:solidFill>
                  <a:srgbClr val="FFFFFF"/>
                </a:solidFill>
                <a:latin typeface="Georgia"/>
                <a:ea typeface="Georgia"/>
                <a:cs typeface="Georgia"/>
                <a:sym typeface="Georgia"/>
              </a:defRPr>
            </a:lvl2pPr>
            <a:lvl3pPr indent="443484" algn="l" defTabSz="800735">
              <a:lnSpc>
                <a:spcPct val="120000"/>
              </a:lnSpc>
              <a:defRPr sz="3104" i="1">
                <a:solidFill>
                  <a:srgbClr val="FFFFFF"/>
                </a:solidFill>
              </a:defRPr>
            </a:lvl3pPr>
            <a:lvl4pPr indent="665226" algn="l" defTabSz="800735">
              <a:lnSpc>
                <a:spcPct val="120000"/>
              </a:lnSpc>
              <a:defRPr sz="3104" i="1">
                <a:solidFill>
                  <a:srgbClr val="FFFFFF"/>
                </a:solidFill>
                <a:latin typeface="Georgia"/>
                <a:ea typeface="Georgia"/>
                <a:cs typeface="Georgia"/>
                <a:sym typeface="Georgia"/>
              </a:defRPr>
            </a:lvl4pPr>
            <a:lvl5pPr indent="886968" algn="l" defTabSz="800735">
              <a:lnSpc>
                <a:spcPct val="120000"/>
              </a:lnSpc>
              <a:defRPr sz="3104" i="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 name="Rialtas na hÉireann | Government of Ireland"/>
          <p:cNvSpPr txBox="1"/>
          <p:nvPr/>
        </p:nvSpPr>
        <p:spPr>
          <a:xfrm>
            <a:off x="1441447" y="12473306"/>
            <a:ext cx="7035580"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1800">
                <a:solidFill>
                  <a:srgbClr val="929292"/>
                </a:solidFill>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fld id="{93D0CC9E-ED4E-524D-8BB9-8829151DFDE7}" type="slidenum">
              <a:rPr lang="uk-UA" b="1" smtClean="0">
                <a:latin typeface="+mn-lt"/>
              </a:rPr>
              <a:pPr marL="0" marR="0" lvl="0" indent="0" algn="l" defTabSz="825500" rtl="0" eaLnBrk="1" fontAlgn="auto" latinLnBrk="0" hangingPunct="0">
                <a:lnSpc>
                  <a:spcPct val="100000"/>
                </a:lnSpc>
                <a:spcBef>
                  <a:spcPts val="0"/>
                </a:spcBef>
                <a:spcAft>
                  <a:spcPts val="0"/>
                </a:spcAft>
                <a:buClrTx/>
                <a:buSzTx/>
                <a:buFontTx/>
                <a:buNone/>
                <a:tabLst/>
                <a:defRPr/>
              </a:pPr>
              <a:t>‹#›</a:t>
            </a:fld>
            <a:r>
              <a:rPr lang="en-GB" b="1" dirty="0">
                <a:latin typeface="+mn-lt"/>
              </a:rPr>
              <a:t>  </a:t>
            </a:r>
            <a:r>
              <a:rPr lang="en-IE" b="1" dirty="0">
                <a:latin typeface="+mn-lt"/>
              </a:rPr>
              <a:t>An </a:t>
            </a:r>
            <a:r>
              <a:rPr lang="en-IE" b="1" dirty="0" err="1">
                <a:latin typeface="+mn-lt"/>
              </a:rPr>
              <a:t>Roinn</a:t>
            </a:r>
            <a:r>
              <a:rPr lang="en-IE" b="1" dirty="0">
                <a:latin typeface="+mn-lt"/>
              </a:rPr>
              <a:t> </a:t>
            </a:r>
            <a:r>
              <a:rPr lang="en-IE" b="1" dirty="0" err="1">
                <a:latin typeface="+mn-lt"/>
              </a:rPr>
              <a:t>Coimirce</a:t>
            </a:r>
            <a:r>
              <a:rPr lang="en-IE" b="1" dirty="0">
                <a:latin typeface="+mn-lt"/>
              </a:rPr>
              <a:t> </a:t>
            </a:r>
            <a:r>
              <a:rPr lang="en-IE" b="1" dirty="0" err="1">
                <a:latin typeface="+mn-lt"/>
              </a:rPr>
              <a:t>Sóisialaí</a:t>
            </a:r>
            <a:r>
              <a:rPr lang="en-IE" b="1" dirty="0">
                <a:latin typeface="+mn-lt"/>
              </a:rPr>
              <a:t> </a:t>
            </a:r>
            <a:r>
              <a:rPr lang="en-IE" dirty="0">
                <a:latin typeface="+mn-lt"/>
              </a:rPr>
              <a:t>|</a:t>
            </a:r>
            <a:r>
              <a:rPr lang="en-IE" baseline="0" dirty="0">
                <a:latin typeface="+mn-lt"/>
              </a:rPr>
              <a:t> </a:t>
            </a:r>
            <a:r>
              <a:rPr lang="en-IE" dirty="0">
                <a:latin typeface="+mn-lt"/>
              </a:rPr>
              <a:t>Department of Social Protection</a:t>
            </a:r>
          </a:p>
          <a:p>
            <a:endParaRPr dirty="0">
              <a:latin typeface="+mn-lt"/>
            </a:endParaRPr>
          </a:p>
        </p:txBody>
      </p:sp>
      <p:pic>
        <p:nvPicPr>
          <p:cNvPr id="9" name="Picture 8"/>
          <p:cNvPicPr>
            <a:picLocks noChangeAspect="1"/>
          </p:cNvPicPr>
          <p:nvPr userDrawn="1"/>
        </p:nvPicPr>
        <p:blipFill rotWithShape="1">
          <a:blip r:embed="rId15" cstate="print">
            <a:extLst>
              <a:ext uri="{28A0092B-C50C-407E-A947-70E740481C1C}">
                <a14:useLocalDpi xmlns:a14="http://schemas.microsoft.com/office/drawing/2010/main" val="0"/>
              </a:ext>
            </a:extLst>
          </a:blip>
          <a:srcRect l="6815" t="18522" r="74814" b="19072"/>
          <a:stretch/>
        </p:blipFill>
        <p:spPr>
          <a:xfrm>
            <a:off x="21704968" y="950497"/>
            <a:ext cx="1474548" cy="2009274"/>
          </a:xfrm>
          <a:prstGeom prst="rect">
            <a:avLst/>
          </a:prstGeom>
        </p:spPr>
      </p:pic>
      <p:sp>
        <p:nvSpPr>
          <p:cNvPr id="3" name="Text Placeholder 2"/>
          <p:cNvSpPr>
            <a:spLocks noGrp="1"/>
          </p:cNvSpPr>
          <p:nvPr>
            <p:ph type="body" idx="1"/>
          </p:nvPr>
        </p:nvSpPr>
        <p:spPr>
          <a:xfrm>
            <a:off x="1441449" y="3651250"/>
            <a:ext cx="19252867" cy="870267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 Third level</a:t>
            </a:r>
          </a:p>
          <a:p>
            <a:pPr lvl="3"/>
            <a:r>
              <a:rPr lang="en-US" dirty="0"/>
              <a:t>  Fourth level</a:t>
            </a:r>
          </a:p>
          <a:p>
            <a:pPr lvl="4"/>
            <a:r>
              <a:rPr lang="en-US" dirty="0"/>
              <a:t> Fifth level</a:t>
            </a:r>
          </a:p>
        </p:txBody>
      </p:sp>
      <p:sp>
        <p:nvSpPr>
          <p:cNvPr id="4" name="Title Placeholder 3"/>
          <p:cNvSpPr>
            <a:spLocks noGrp="1"/>
          </p:cNvSpPr>
          <p:nvPr>
            <p:ph type="title"/>
          </p:nvPr>
        </p:nvSpPr>
        <p:spPr>
          <a:xfrm>
            <a:off x="1411042" y="742245"/>
            <a:ext cx="19283274" cy="2286000"/>
          </a:xfrm>
          <a:prstGeom prst="rect">
            <a:avLst/>
          </a:prstGeom>
        </p:spPr>
        <p:txBody>
          <a:bodyPr vert="horz" lIns="91440" tIns="45720" rIns="91440" bIns="45720" rtlCol="0" anchor="t">
            <a:normAutofit/>
          </a:bodyPr>
          <a:lstStyle/>
          <a:p>
            <a:r>
              <a:rPr lang="en-US" dirty="0"/>
              <a:t>Title Text</a:t>
            </a:r>
          </a:p>
        </p:txBody>
      </p:sp>
    </p:spTree>
  </p:cSld>
  <p:clrMap bg1="lt1" tx1="dk1" bg2="lt2" tx2="dk2" accent1="accent1" accent2="accent2" accent3="accent3" accent4="accent4" accent5="accent5" accent6="accent6" hlink="hlink" folHlink="folHlink"/>
  <p:sldLayoutIdLst>
    <p:sldLayoutId id="2147483649" r:id="rId1"/>
    <p:sldLayoutId id="2147483662" r:id="rId2"/>
    <p:sldLayoutId id="2147483658" r:id="rId3"/>
    <p:sldLayoutId id="2147483663" r:id="rId4"/>
    <p:sldLayoutId id="2147483665" r:id="rId5"/>
    <p:sldLayoutId id="2147483664" r:id="rId6"/>
    <p:sldLayoutId id="2147483666" r:id="rId7"/>
    <p:sldLayoutId id="2147483660" r:id="rId8"/>
    <p:sldLayoutId id="2147483669" r:id="rId9"/>
    <p:sldLayoutId id="2147483668" r:id="rId10"/>
    <p:sldLayoutId id="2147483659" r:id="rId11"/>
    <p:sldLayoutId id="2147483667" r:id="rId12"/>
    <p:sldLayoutId id="2147483670" r:id="rId13"/>
  </p:sldLayoutIdLst>
  <p:transition spd="med"/>
  <p:txStyles>
    <p:titleStyle>
      <a:lvl1pPr marL="0" marR="0" indent="0" algn="l" defTabSz="825500" eaLnBrk="1" latinLnBrk="0" hangingPunct="1">
        <a:lnSpc>
          <a:spcPct val="100000"/>
        </a:lnSpc>
        <a:spcBef>
          <a:spcPts val="0"/>
        </a:spcBef>
        <a:spcAft>
          <a:spcPts val="0"/>
        </a:spcAft>
        <a:buClrTx/>
        <a:buSzTx/>
        <a:buFontTx/>
        <a:buNone/>
        <a:tabLst/>
        <a:defRPr sz="9600" b="1" i="0" u="none" strike="noStrike" cap="none" spc="-180" baseline="0">
          <a:ln>
            <a:noFill/>
          </a:ln>
          <a:solidFill>
            <a:srgbClr val="004D44"/>
          </a:solidFill>
          <a:uFillTx/>
          <a:latin typeface="+mn-lt"/>
          <a:ea typeface="Open Sans"/>
          <a:cs typeface="Open Sans"/>
          <a:sym typeface="Open Sans"/>
        </a:defRPr>
      </a:lvl1pPr>
      <a:lvl2pPr marL="0" marR="0" indent="228600" algn="ctr" defTabSz="825500" eaLnBrk="1" latinLnBrk="0" hangingPunct="1">
        <a:lnSpc>
          <a:spcPct val="100000"/>
        </a:lnSpc>
        <a:spcBef>
          <a:spcPts val="0"/>
        </a:spcBef>
        <a:spcAft>
          <a:spcPts val="0"/>
        </a:spcAft>
        <a:buClrTx/>
        <a:buSzTx/>
        <a:buFontTx/>
        <a:buNone/>
        <a:tabLst/>
        <a:defRPr sz="5700" b="1" i="0" u="none" strike="noStrike" cap="all" spc="513" baseline="0">
          <a:ln>
            <a:noFill/>
          </a:ln>
          <a:solidFill>
            <a:srgbClr val="9B895A"/>
          </a:solidFill>
          <a:uFillTx/>
          <a:latin typeface="Open Sans"/>
          <a:ea typeface="Open Sans"/>
          <a:cs typeface="Open Sans"/>
          <a:sym typeface="Open Sans"/>
        </a:defRPr>
      </a:lvl2pPr>
      <a:lvl3pPr marL="0" marR="0" indent="457200" algn="ctr" defTabSz="825500" eaLnBrk="1" latinLnBrk="0" hangingPunct="1">
        <a:lnSpc>
          <a:spcPct val="100000"/>
        </a:lnSpc>
        <a:spcBef>
          <a:spcPts val="0"/>
        </a:spcBef>
        <a:spcAft>
          <a:spcPts val="0"/>
        </a:spcAft>
        <a:buClrTx/>
        <a:buSzTx/>
        <a:buFontTx/>
        <a:buNone/>
        <a:tabLst/>
        <a:defRPr sz="5700" b="1" i="0" u="none" strike="noStrike" cap="all" spc="513" baseline="0">
          <a:ln>
            <a:noFill/>
          </a:ln>
          <a:solidFill>
            <a:srgbClr val="9B895A"/>
          </a:solidFill>
          <a:uFillTx/>
          <a:latin typeface="Open Sans"/>
          <a:ea typeface="Open Sans"/>
          <a:cs typeface="Open Sans"/>
          <a:sym typeface="Open Sans"/>
        </a:defRPr>
      </a:lvl3pPr>
      <a:lvl4pPr marL="0" marR="0" indent="685800" algn="ctr" defTabSz="825500" eaLnBrk="1" latinLnBrk="0" hangingPunct="1">
        <a:lnSpc>
          <a:spcPct val="100000"/>
        </a:lnSpc>
        <a:spcBef>
          <a:spcPts val="0"/>
        </a:spcBef>
        <a:spcAft>
          <a:spcPts val="0"/>
        </a:spcAft>
        <a:buClrTx/>
        <a:buSzTx/>
        <a:buFontTx/>
        <a:buNone/>
        <a:tabLst/>
        <a:defRPr sz="5700" b="1" i="0" u="none" strike="noStrike" cap="all" spc="513" baseline="0">
          <a:ln>
            <a:noFill/>
          </a:ln>
          <a:solidFill>
            <a:srgbClr val="9B895A"/>
          </a:solidFill>
          <a:uFillTx/>
          <a:latin typeface="Open Sans"/>
          <a:ea typeface="Open Sans"/>
          <a:cs typeface="Open Sans"/>
          <a:sym typeface="Open Sans"/>
        </a:defRPr>
      </a:lvl4pPr>
      <a:lvl5pPr marL="0" marR="0" indent="914400" algn="ctr" defTabSz="825500" eaLnBrk="1" latinLnBrk="0" hangingPunct="1">
        <a:lnSpc>
          <a:spcPct val="100000"/>
        </a:lnSpc>
        <a:spcBef>
          <a:spcPts val="0"/>
        </a:spcBef>
        <a:spcAft>
          <a:spcPts val="0"/>
        </a:spcAft>
        <a:buClrTx/>
        <a:buSzTx/>
        <a:buFontTx/>
        <a:buNone/>
        <a:tabLst/>
        <a:defRPr sz="5700" b="1" i="0" u="none" strike="noStrike" cap="all" spc="513" baseline="0">
          <a:ln>
            <a:noFill/>
          </a:ln>
          <a:solidFill>
            <a:srgbClr val="9B895A"/>
          </a:solidFill>
          <a:uFillTx/>
          <a:latin typeface="Open Sans"/>
          <a:ea typeface="Open Sans"/>
          <a:cs typeface="Open Sans"/>
          <a:sym typeface="Open Sans"/>
        </a:defRPr>
      </a:lvl5pPr>
      <a:lvl6pPr marL="0" marR="0" indent="1143000" algn="ctr" defTabSz="825500" eaLnBrk="1" latinLnBrk="0" hangingPunct="1">
        <a:lnSpc>
          <a:spcPct val="100000"/>
        </a:lnSpc>
        <a:spcBef>
          <a:spcPts val="0"/>
        </a:spcBef>
        <a:spcAft>
          <a:spcPts val="0"/>
        </a:spcAft>
        <a:buClrTx/>
        <a:buSzTx/>
        <a:buFontTx/>
        <a:buNone/>
        <a:tabLst/>
        <a:defRPr sz="5700" b="1" i="0" u="none" strike="noStrike" cap="all" spc="513" baseline="0">
          <a:ln>
            <a:noFill/>
          </a:ln>
          <a:solidFill>
            <a:srgbClr val="9B895A"/>
          </a:solidFill>
          <a:uFillTx/>
          <a:latin typeface="Open Sans"/>
          <a:ea typeface="Open Sans"/>
          <a:cs typeface="Open Sans"/>
          <a:sym typeface="Open Sans"/>
        </a:defRPr>
      </a:lvl6pPr>
      <a:lvl7pPr marL="0" marR="0" indent="1371600" algn="ctr" defTabSz="825500" eaLnBrk="1" latinLnBrk="0" hangingPunct="1">
        <a:lnSpc>
          <a:spcPct val="100000"/>
        </a:lnSpc>
        <a:spcBef>
          <a:spcPts val="0"/>
        </a:spcBef>
        <a:spcAft>
          <a:spcPts val="0"/>
        </a:spcAft>
        <a:buClrTx/>
        <a:buSzTx/>
        <a:buFontTx/>
        <a:buNone/>
        <a:tabLst/>
        <a:defRPr sz="5700" b="1" i="0" u="none" strike="noStrike" cap="all" spc="513" baseline="0">
          <a:ln>
            <a:noFill/>
          </a:ln>
          <a:solidFill>
            <a:srgbClr val="9B895A"/>
          </a:solidFill>
          <a:uFillTx/>
          <a:latin typeface="Open Sans"/>
          <a:ea typeface="Open Sans"/>
          <a:cs typeface="Open Sans"/>
          <a:sym typeface="Open Sans"/>
        </a:defRPr>
      </a:lvl7pPr>
      <a:lvl8pPr marL="0" marR="0" indent="1600200" algn="ctr" defTabSz="825500" eaLnBrk="1" latinLnBrk="0" hangingPunct="1">
        <a:lnSpc>
          <a:spcPct val="100000"/>
        </a:lnSpc>
        <a:spcBef>
          <a:spcPts val="0"/>
        </a:spcBef>
        <a:spcAft>
          <a:spcPts val="0"/>
        </a:spcAft>
        <a:buClrTx/>
        <a:buSzTx/>
        <a:buFontTx/>
        <a:buNone/>
        <a:tabLst/>
        <a:defRPr sz="5700" b="1" i="0" u="none" strike="noStrike" cap="all" spc="513" baseline="0">
          <a:ln>
            <a:noFill/>
          </a:ln>
          <a:solidFill>
            <a:srgbClr val="9B895A"/>
          </a:solidFill>
          <a:uFillTx/>
          <a:latin typeface="Open Sans"/>
          <a:ea typeface="Open Sans"/>
          <a:cs typeface="Open Sans"/>
          <a:sym typeface="Open Sans"/>
        </a:defRPr>
      </a:lvl8pPr>
      <a:lvl9pPr marL="0" marR="0" indent="1828800" algn="ctr" defTabSz="825500" eaLnBrk="1" latinLnBrk="0" hangingPunct="1">
        <a:lnSpc>
          <a:spcPct val="100000"/>
        </a:lnSpc>
        <a:spcBef>
          <a:spcPts val="0"/>
        </a:spcBef>
        <a:spcAft>
          <a:spcPts val="0"/>
        </a:spcAft>
        <a:buClrTx/>
        <a:buSzTx/>
        <a:buFontTx/>
        <a:buNone/>
        <a:tabLst/>
        <a:defRPr sz="5700" b="1" i="0" u="none" strike="noStrike" cap="all" spc="513" baseline="0">
          <a:ln>
            <a:noFill/>
          </a:ln>
          <a:solidFill>
            <a:srgbClr val="9B895A"/>
          </a:solidFill>
          <a:uFillTx/>
          <a:latin typeface="Open Sans"/>
          <a:ea typeface="Open Sans"/>
          <a:cs typeface="Open Sans"/>
          <a:sym typeface="Open Sans"/>
        </a:defRPr>
      </a:lvl9pPr>
    </p:titleStyle>
    <p:bodyStyle>
      <a:lvl1pPr marL="0" marR="0" indent="0" algn="l" defTabSz="825500" eaLnBrk="1" fontAlgn="auto" latinLnBrk="0" hangingPunct="1">
        <a:lnSpc>
          <a:spcPct val="110000"/>
        </a:lnSpc>
        <a:spcBef>
          <a:spcPts val="0"/>
        </a:spcBef>
        <a:spcAft>
          <a:spcPts val="0"/>
        </a:spcAft>
        <a:buClrTx/>
        <a:buSzTx/>
        <a:buFontTx/>
        <a:buNone/>
        <a:tabLst/>
        <a:defRPr sz="8800" b="0" i="0" u="none" strike="noStrike" cap="none" spc="-150" baseline="0">
          <a:ln>
            <a:noFill/>
          </a:ln>
          <a:solidFill>
            <a:srgbClr val="5E5E5E"/>
          </a:solidFill>
          <a:uFillTx/>
          <a:latin typeface="+mn-lt"/>
          <a:ea typeface="Open Sans"/>
          <a:cs typeface="Open Sans"/>
          <a:sym typeface="Open Sans"/>
        </a:defRPr>
      </a:lvl1pPr>
      <a:lvl2pPr marL="0" marR="0" indent="228600" algn="l" defTabSz="825500" eaLnBrk="1" fontAlgn="auto" latinLnBrk="0" hangingPunct="1">
        <a:lnSpc>
          <a:spcPct val="110000"/>
        </a:lnSpc>
        <a:spcBef>
          <a:spcPts val="0"/>
        </a:spcBef>
        <a:spcAft>
          <a:spcPts val="0"/>
        </a:spcAft>
        <a:buClrTx/>
        <a:buSzTx/>
        <a:buFontTx/>
        <a:buNone/>
        <a:tabLst/>
        <a:defRPr sz="6000" b="0" i="0" u="none" strike="noStrike" cap="none" spc="-150" baseline="0">
          <a:ln>
            <a:noFill/>
          </a:ln>
          <a:solidFill>
            <a:srgbClr val="5E5E5E"/>
          </a:solidFill>
          <a:uFillTx/>
          <a:latin typeface="+mn-lt"/>
          <a:ea typeface="Open Sans"/>
          <a:cs typeface="Open Sans"/>
          <a:sym typeface="Open Sans"/>
        </a:defRPr>
      </a:lvl2pPr>
      <a:lvl3pPr marL="1440000" marR="0" indent="-857250" algn="l" defTabSz="825500" eaLnBrk="1" fontAlgn="auto" latinLnBrk="0" hangingPunct="1">
        <a:lnSpc>
          <a:spcPct val="110000"/>
        </a:lnSpc>
        <a:spcBef>
          <a:spcPts val="0"/>
        </a:spcBef>
        <a:spcAft>
          <a:spcPts val="0"/>
        </a:spcAft>
        <a:buClr>
          <a:srgbClr val="83BE41"/>
        </a:buClr>
        <a:buSzTx/>
        <a:buFont typeface=".AppleSystemUIFont" charset="-120"/>
        <a:buChar char="—"/>
        <a:tabLst/>
        <a:defRPr sz="6000" b="0" i="1" u="none" strike="noStrike" cap="none" spc="-150" baseline="0">
          <a:ln>
            <a:noFill/>
          </a:ln>
          <a:solidFill>
            <a:srgbClr val="5E5E5E"/>
          </a:solidFill>
          <a:uFillTx/>
          <a:latin typeface="+mn-lt"/>
          <a:ea typeface="Open Sans"/>
          <a:cs typeface="Open Sans"/>
          <a:sym typeface="Open Sans"/>
        </a:defRPr>
      </a:lvl3pPr>
      <a:lvl4pPr marL="2160000" marR="0" indent="-685800" algn="l" defTabSz="825500" eaLnBrk="1" fontAlgn="auto" latinLnBrk="0" hangingPunct="1">
        <a:lnSpc>
          <a:spcPct val="110000"/>
        </a:lnSpc>
        <a:spcBef>
          <a:spcPts val="0"/>
        </a:spcBef>
        <a:spcAft>
          <a:spcPts val="0"/>
        </a:spcAft>
        <a:buClr>
          <a:srgbClr val="83BE41"/>
        </a:buClr>
        <a:buSzTx/>
        <a:buFont typeface=".AppleSystemUIFont" charset="-120"/>
        <a:buChar char="—"/>
        <a:tabLst/>
        <a:defRPr sz="4800" b="0" i="0" u="none" strike="noStrike" cap="none" spc="-150" baseline="0">
          <a:ln>
            <a:noFill/>
          </a:ln>
          <a:solidFill>
            <a:srgbClr val="5E5E5E"/>
          </a:solidFill>
          <a:uFillTx/>
          <a:latin typeface="+mn-lt"/>
          <a:ea typeface="Open Sans"/>
          <a:cs typeface="Open Sans"/>
          <a:sym typeface="Open Sans"/>
        </a:defRPr>
      </a:lvl4pPr>
      <a:lvl5pPr marL="2880000" marR="0" indent="-685800" algn="l" defTabSz="825500" eaLnBrk="1" fontAlgn="auto" latinLnBrk="0" hangingPunct="1">
        <a:lnSpc>
          <a:spcPct val="110000"/>
        </a:lnSpc>
        <a:spcBef>
          <a:spcPts val="0"/>
        </a:spcBef>
        <a:spcAft>
          <a:spcPts val="0"/>
        </a:spcAft>
        <a:buClr>
          <a:srgbClr val="83BE41"/>
        </a:buClr>
        <a:buSzTx/>
        <a:buFont typeface=".AppleSystemUIFont" charset="-120"/>
        <a:buChar char="–"/>
        <a:tabLst/>
        <a:defRPr sz="4800" b="0" i="1" u="none" strike="noStrike" cap="none" spc="-150" baseline="0">
          <a:ln>
            <a:noFill/>
          </a:ln>
          <a:solidFill>
            <a:srgbClr val="5E5E5E"/>
          </a:solidFill>
          <a:uFillTx/>
          <a:latin typeface="+mn-lt"/>
          <a:ea typeface="Open Sans"/>
          <a:cs typeface="Open Sans"/>
          <a:sym typeface="Open Sans"/>
        </a:defRPr>
      </a:lvl5pPr>
      <a:lvl6pPr marL="0" marR="0" indent="1143000" algn="ctr" defTabSz="825500" eaLnBrk="1" latinLnBrk="0" hangingPunct="1">
        <a:lnSpc>
          <a:spcPct val="110000"/>
        </a:lnSpc>
        <a:spcBef>
          <a:spcPts val="0"/>
        </a:spcBef>
        <a:spcAft>
          <a:spcPts val="0"/>
        </a:spcAft>
        <a:buClrTx/>
        <a:buSzTx/>
        <a:buFontTx/>
        <a:buNone/>
        <a:tabLst/>
        <a:defRPr sz="10300" b="0" i="0" u="none" strike="noStrike" cap="none" spc="-206" baseline="0">
          <a:ln>
            <a:noFill/>
          </a:ln>
          <a:solidFill>
            <a:srgbClr val="004E46"/>
          </a:solidFill>
          <a:uFillTx/>
          <a:latin typeface="Open Sans"/>
          <a:ea typeface="Open Sans"/>
          <a:cs typeface="Open Sans"/>
          <a:sym typeface="Open Sans"/>
        </a:defRPr>
      </a:lvl6pPr>
      <a:lvl7pPr marL="0" marR="0" indent="1371600" algn="ctr" defTabSz="825500" eaLnBrk="1" latinLnBrk="0" hangingPunct="1">
        <a:lnSpc>
          <a:spcPct val="110000"/>
        </a:lnSpc>
        <a:spcBef>
          <a:spcPts val="0"/>
        </a:spcBef>
        <a:spcAft>
          <a:spcPts val="0"/>
        </a:spcAft>
        <a:buClrTx/>
        <a:buSzTx/>
        <a:buFontTx/>
        <a:buNone/>
        <a:tabLst/>
        <a:defRPr sz="10300" b="0" i="0" u="none" strike="noStrike" cap="none" spc="-206" baseline="0">
          <a:ln>
            <a:noFill/>
          </a:ln>
          <a:solidFill>
            <a:srgbClr val="004E46"/>
          </a:solidFill>
          <a:uFillTx/>
          <a:latin typeface="Open Sans"/>
          <a:ea typeface="Open Sans"/>
          <a:cs typeface="Open Sans"/>
          <a:sym typeface="Open Sans"/>
        </a:defRPr>
      </a:lvl7pPr>
      <a:lvl8pPr marL="0" marR="0" indent="1600200" algn="ctr" defTabSz="825500" eaLnBrk="1" latinLnBrk="0" hangingPunct="1">
        <a:lnSpc>
          <a:spcPct val="110000"/>
        </a:lnSpc>
        <a:spcBef>
          <a:spcPts val="0"/>
        </a:spcBef>
        <a:spcAft>
          <a:spcPts val="0"/>
        </a:spcAft>
        <a:buClrTx/>
        <a:buSzTx/>
        <a:buFontTx/>
        <a:buNone/>
        <a:tabLst/>
        <a:defRPr sz="10300" b="0" i="0" u="none" strike="noStrike" cap="none" spc="-206" baseline="0">
          <a:ln>
            <a:noFill/>
          </a:ln>
          <a:solidFill>
            <a:srgbClr val="004E46"/>
          </a:solidFill>
          <a:uFillTx/>
          <a:latin typeface="Open Sans"/>
          <a:ea typeface="Open Sans"/>
          <a:cs typeface="Open Sans"/>
          <a:sym typeface="Open Sans"/>
        </a:defRPr>
      </a:lvl8pPr>
      <a:lvl9pPr marL="0" marR="0" indent="1828800" algn="ctr" defTabSz="825500" eaLnBrk="1" latinLnBrk="0" hangingPunct="1">
        <a:lnSpc>
          <a:spcPct val="110000"/>
        </a:lnSpc>
        <a:spcBef>
          <a:spcPts val="0"/>
        </a:spcBef>
        <a:spcAft>
          <a:spcPts val="0"/>
        </a:spcAft>
        <a:buClrTx/>
        <a:buSzTx/>
        <a:buFontTx/>
        <a:buNone/>
        <a:tabLst/>
        <a:defRPr sz="10300" b="0" i="0" u="none" strike="noStrike" cap="none" spc="-206" baseline="0">
          <a:ln>
            <a:noFill/>
          </a:ln>
          <a:solidFill>
            <a:srgbClr val="004E46"/>
          </a:solidFill>
          <a:uFillTx/>
          <a:latin typeface="Open Sans"/>
          <a:ea typeface="Open Sans"/>
          <a:cs typeface="Open Sans"/>
          <a:sym typeface="Open Sans"/>
        </a:defRPr>
      </a:lvl9pPr>
    </p:bodyStyle>
    <p:otherStyle>
      <a:lvl1pPr marL="0" marR="0" indent="0" algn="r" defTabSz="825500" eaLnBrk="1" latinLnBrk="0" hangingPunct="1">
        <a:lnSpc>
          <a:spcPct val="100000"/>
        </a:lnSpc>
        <a:spcBef>
          <a:spcPts val="0"/>
        </a:spcBef>
        <a:spcAft>
          <a:spcPts val="0"/>
        </a:spcAft>
        <a:buClrTx/>
        <a:buSzTx/>
        <a:buFontTx/>
        <a:buNone/>
        <a:tabLst/>
        <a:defRPr sz="2500" b="0" i="0" u="none" strike="noStrike" cap="none" spc="0" baseline="0">
          <a:ln>
            <a:noFill/>
          </a:ln>
          <a:solidFill>
            <a:schemeClr val="tx1"/>
          </a:solidFill>
          <a:uFillTx/>
          <a:latin typeface="+mn-lt"/>
          <a:ea typeface="+mn-ea"/>
          <a:cs typeface="+mn-cs"/>
          <a:sym typeface="Open Sans"/>
        </a:defRPr>
      </a:lvl1pPr>
      <a:lvl2pPr marL="0" marR="0" indent="228600" algn="r" defTabSz="825500" eaLnBrk="1" latinLnBrk="0" hangingPunct="1">
        <a:lnSpc>
          <a:spcPct val="100000"/>
        </a:lnSpc>
        <a:spcBef>
          <a:spcPts val="0"/>
        </a:spcBef>
        <a:spcAft>
          <a:spcPts val="0"/>
        </a:spcAft>
        <a:buClrTx/>
        <a:buSzTx/>
        <a:buFontTx/>
        <a:buNone/>
        <a:tabLst/>
        <a:defRPr sz="2500" b="0" i="0" u="none" strike="noStrike" cap="none" spc="0" baseline="0">
          <a:ln>
            <a:noFill/>
          </a:ln>
          <a:solidFill>
            <a:schemeClr val="tx1"/>
          </a:solidFill>
          <a:uFillTx/>
          <a:latin typeface="+mn-lt"/>
          <a:ea typeface="+mn-ea"/>
          <a:cs typeface="+mn-cs"/>
          <a:sym typeface="Open Sans"/>
        </a:defRPr>
      </a:lvl2pPr>
      <a:lvl3pPr marL="0" marR="0" indent="457200" algn="r" defTabSz="825500" eaLnBrk="1" latinLnBrk="0" hangingPunct="1">
        <a:lnSpc>
          <a:spcPct val="100000"/>
        </a:lnSpc>
        <a:spcBef>
          <a:spcPts val="0"/>
        </a:spcBef>
        <a:spcAft>
          <a:spcPts val="0"/>
        </a:spcAft>
        <a:buClrTx/>
        <a:buSzTx/>
        <a:buFontTx/>
        <a:buNone/>
        <a:tabLst/>
        <a:defRPr sz="2500" b="0" i="0" u="none" strike="noStrike" cap="none" spc="0" baseline="0">
          <a:ln>
            <a:noFill/>
          </a:ln>
          <a:solidFill>
            <a:schemeClr val="tx1"/>
          </a:solidFill>
          <a:uFillTx/>
          <a:latin typeface="+mn-lt"/>
          <a:ea typeface="+mn-ea"/>
          <a:cs typeface="+mn-cs"/>
          <a:sym typeface="Open Sans"/>
        </a:defRPr>
      </a:lvl3pPr>
      <a:lvl4pPr marL="0" marR="0" indent="685800" algn="r" defTabSz="825500" eaLnBrk="1" latinLnBrk="0" hangingPunct="1">
        <a:lnSpc>
          <a:spcPct val="100000"/>
        </a:lnSpc>
        <a:spcBef>
          <a:spcPts val="0"/>
        </a:spcBef>
        <a:spcAft>
          <a:spcPts val="0"/>
        </a:spcAft>
        <a:buClrTx/>
        <a:buSzTx/>
        <a:buFontTx/>
        <a:buNone/>
        <a:tabLst/>
        <a:defRPr sz="2500" b="0" i="0" u="none" strike="noStrike" cap="none" spc="0" baseline="0">
          <a:ln>
            <a:noFill/>
          </a:ln>
          <a:solidFill>
            <a:schemeClr val="tx1"/>
          </a:solidFill>
          <a:uFillTx/>
          <a:latin typeface="+mn-lt"/>
          <a:ea typeface="+mn-ea"/>
          <a:cs typeface="+mn-cs"/>
          <a:sym typeface="Open Sans"/>
        </a:defRPr>
      </a:lvl4pPr>
      <a:lvl5pPr marL="0" marR="0" indent="914400" algn="r" defTabSz="825500" eaLnBrk="1" latinLnBrk="0" hangingPunct="1">
        <a:lnSpc>
          <a:spcPct val="100000"/>
        </a:lnSpc>
        <a:spcBef>
          <a:spcPts val="0"/>
        </a:spcBef>
        <a:spcAft>
          <a:spcPts val="0"/>
        </a:spcAft>
        <a:buClrTx/>
        <a:buSzTx/>
        <a:buFontTx/>
        <a:buNone/>
        <a:tabLst/>
        <a:defRPr sz="2500" b="0" i="0" u="none" strike="noStrike" cap="none" spc="0" baseline="0">
          <a:ln>
            <a:noFill/>
          </a:ln>
          <a:solidFill>
            <a:schemeClr val="tx1"/>
          </a:solidFill>
          <a:uFillTx/>
          <a:latin typeface="+mn-lt"/>
          <a:ea typeface="+mn-ea"/>
          <a:cs typeface="+mn-cs"/>
          <a:sym typeface="Open Sans"/>
        </a:defRPr>
      </a:lvl5pPr>
      <a:lvl6pPr marL="0" marR="0" indent="1143000" algn="r" defTabSz="825500" eaLnBrk="1" latinLnBrk="0" hangingPunct="1">
        <a:lnSpc>
          <a:spcPct val="100000"/>
        </a:lnSpc>
        <a:spcBef>
          <a:spcPts val="0"/>
        </a:spcBef>
        <a:spcAft>
          <a:spcPts val="0"/>
        </a:spcAft>
        <a:buClrTx/>
        <a:buSzTx/>
        <a:buFontTx/>
        <a:buNone/>
        <a:tabLst/>
        <a:defRPr sz="2500" b="0" i="0" u="none" strike="noStrike" cap="none" spc="0" baseline="0">
          <a:ln>
            <a:noFill/>
          </a:ln>
          <a:solidFill>
            <a:schemeClr val="tx1"/>
          </a:solidFill>
          <a:uFillTx/>
          <a:latin typeface="+mn-lt"/>
          <a:ea typeface="+mn-ea"/>
          <a:cs typeface="+mn-cs"/>
          <a:sym typeface="Open Sans"/>
        </a:defRPr>
      </a:lvl6pPr>
      <a:lvl7pPr marL="0" marR="0" indent="1371600" algn="r" defTabSz="825500" eaLnBrk="1" latinLnBrk="0" hangingPunct="1">
        <a:lnSpc>
          <a:spcPct val="100000"/>
        </a:lnSpc>
        <a:spcBef>
          <a:spcPts val="0"/>
        </a:spcBef>
        <a:spcAft>
          <a:spcPts val="0"/>
        </a:spcAft>
        <a:buClrTx/>
        <a:buSzTx/>
        <a:buFontTx/>
        <a:buNone/>
        <a:tabLst/>
        <a:defRPr sz="2500" b="0" i="0" u="none" strike="noStrike" cap="none" spc="0" baseline="0">
          <a:ln>
            <a:noFill/>
          </a:ln>
          <a:solidFill>
            <a:schemeClr val="tx1"/>
          </a:solidFill>
          <a:uFillTx/>
          <a:latin typeface="+mn-lt"/>
          <a:ea typeface="+mn-ea"/>
          <a:cs typeface="+mn-cs"/>
          <a:sym typeface="Open Sans"/>
        </a:defRPr>
      </a:lvl7pPr>
      <a:lvl8pPr marL="0" marR="0" indent="1600200" algn="r" defTabSz="825500" eaLnBrk="1" latinLnBrk="0" hangingPunct="1">
        <a:lnSpc>
          <a:spcPct val="100000"/>
        </a:lnSpc>
        <a:spcBef>
          <a:spcPts val="0"/>
        </a:spcBef>
        <a:spcAft>
          <a:spcPts val="0"/>
        </a:spcAft>
        <a:buClrTx/>
        <a:buSzTx/>
        <a:buFontTx/>
        <a:buNone/>
        <a:tabLst/>
        <a:defRPr sz="2500" b="0" i="0" u="none" strike="noStrike" cap="none" spc="0" baseline="0">
          <a:ln>
            <a:noFill/>
          </a:ln>
          <a:solidFill>
            <a:schemeClr val="tx1"/>
          </a:solidFill>
          <a:uFillTx/>
          <a:latin typeface="+mn-lt"/>
          <a:ea typeface="+mn-ea"/>
          <a:cs typeface="+mn-cs"/>
          <a:sym typeface="Open Sans"/>
        </a:defRPr>
      </a:lvl8pPr>
      <a:lvl9pPr marL="0" marR="0" indent="1828800" algn="r" defTabSz="825500" eaLnBrk="1" latinLnBrk="0" hangingPunct="1">
        <a:lnSpc>
          <a:spcPct val="100000"/>
        </a:lnSpc>
        <a:spcBef>
          <a:spcPts val="0"/>
        </a:spcBef>
        <a:spcAft>
          <a:spcPts val="0"/>
        </a:spcAft>
        <a:buClrTx/>
        <a:buSzTx/>
        <a:buFontTx/>
        <a:buNone/>
        <a:tabLst/>
        <a:defRPr sz="2500" b="0" i="0" u="none" strike="noStrike" cap="none" spc="0" baseline="0">
          <a:ln>
            <a:noFill/>
          </a:ln>
          <a:solidFill>
            <a:schemeClr val="tx1"/>
          </a:solidFill>
          <a:uFillTx/>
          <a:latin typeface="+mn-lt"/>
          <a:ea typeface="+mn-ea"/>
          <a:cs typeface="+mn-cs"/>
          <a:sym typeface="Open San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12.xml"/><Relationship Id="rId1" Type="http://schemas.openxmlformats.org/officeDocument/2006/relationships/video" Target="https://www.youtube.com/embed/tsrzxTVUEU8?start=43&amp;feature=oembed"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8970" y="4749192"/>
            <a:ext cx="17717085" cy="2753044"/>
          </a:xfrm>
        </p:spPr>
        <p:txBody>
          <a:bodyPr>
            <a:normAutofit/>
          </a:bodyPr>
          <a:lstStyle/>
          <a:p>
            <a:r>
              <a:rPr lang="en-US" dirty="0"/>
              <a:t>Tomorrow’s Ireland</a:t>
            </a:r>
          </a:p>
        </p:txBody>
      </p:sp>
      <p:sp>
        <p:nvSpPr>
          <p:cNvPr id="3" name="Text Placeholder 2"/>
          <p:cNvSpPr>
            <a:spLocks noGrp="1"/>
          </p:cNvSpPr>
          <p:nvPr>
            <p:ph type="body" sz="quarter" idx="1"/>
          </p:nvPr>
        </p:nvSpPr>
        <p:spPr/>
        <p:txBody>
          <a:bodyPr/>
          <a:lstStyle/>
          <a:p>
            <a:r>
              <a:rPr lang="en-US" dirty="0"/>
              <a:t>Roshin Sen and Ciaran Judge</a:t>
            </a:r>
          </a:p>
          <a:p>
            <a:r>
              <a:rPr lang="en-US" dirty="0"/>
              <a:t>6 March 2024</a:t>
            </a:r>
          </a:p>
        </p:txBody>
      </p:sp>
    </p:spTree>
    <p:extLst>
      <p:ext uri="{BB962C8B-B14F-4D97-AF65-F5344CB8AC3E}">
        <p14:creationId xmlns:p14="http://schemas.microsoft.com/office/powerpoint/2010/main" val="51389868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F34FF2-080D-60BD-83EF-CA71ADDD3835}"/>
              </a:ext>
            </a:extLst>
          </p:cNvPr>
          <p:cNvSpPr>
            <a:spLocks noGrp="1"/>
          </p:cNvSpPr>
          <p:nvPr>
            <p:ph type="title"/>
          </p:nvPr>
        </p:nvSpPr>
        <p:spPr>
          <a:xfrm>
            <a:off x="1441449" y="946149"/>
            <a:ext cx="20132675" cy="2597151"/>
          </a:xfrm>
        </p:spPr>
        <p:txBody>
          <a:bodyPr>
            <a:normAutofit/>
          </a:bodyPr>
          <a:lstStyle/>
          <a:p>
            <a:r>
              <a:rPr lang="en-IE" sz="8800" dirty="0"/>
              <a:t>The next 100 years: freezing</a:t>
            </a:r>
          </a:p>
        </p:txBody>
      </p:sp>
      <p:pic>
        <p:nvPicPr>
          <p:cNvPr id="3" name="Picture 2" descr="A map of the world&#10;&#10;Description automatically generated">
            <a:extLst>
              <a:ext uri="{FF2B5EF4-FFF2-40B4-BE49-F238E27FC236}">
                <a16:creationId xmlns:a16="http://schemas.microsoft.com/office/drawing/2014/main" id="{B07A9540-1C4E-67F3-66D0-0E953B481408}"/>
              </a:ext>
            </a:extLst>
          </p:cNvPr>
          <p:cNvPicPr>
            <a:picLocks noChangeAspect="1"/>
          </p:cNvPicPr>
          <p:nvPr/>
        </p:nvPicPr>
        <p:blipFill rotWithShape="1">
          <a:blip r:embed="rId2">
            <a:extLst>
              <a:ext uri="{28A0092B-C50C-407E-A947-70E740481C1C}">
                <a14:useLocalDpi xmlns:a14="http://schemas.microsoft.com/office/drawing/2010/main" val="0"/>
              </a:ext>
            </a:extLst>
          </a:blip>
          <a:srcRect t="68853"/>
          <a:stretch/>
        </p:blipFill>
        <p:spPr>
          <a:xfrm>
            <a:off x="1441449" y="3543300"/>
            <a:ext cx="18764250" cy="9441688"/>
          </a:xfrm>
          <a:prstGeom prst="rect">
            <a:avLst/>
          </a:prstGeom>
        </p:spPr>
      </p:pic>
    </p:spTree>
    <p:extLst>
      <p:ext uri="{BB962C8B-B14F-4D97-AF65-F5344CB8AC3E}">
        <p14:creationId xmlns:p14="http://schemas.microsoft.com/office/powerpoint/2010/main" val="276626381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D4F1A-5F88-EA2B-CC0F-B3095253489E}"/>
              </a:ext>
            </a:extLst>
          </p:cNvPr>
          <p:cNvSpPr>
            <a:spLocks noGrp="1"/>
          </p:cNvSpPr>
          <p:nvPr>
            <p:ph type="title"/>
          </p:nvPr>
        </p:nvSpPr>
        <p:spPr/>
        <p:txBody>
          <a:bodyPr/>
          <a:lstStyle/>
          <a:p>
            <a:r>
              <a:rPr lang="en-IE" dirty="0"/>
              <a:t>Summary so far</a:t>
            </a:r>
          </a:p>
        </p:txBody>
      </p:sp>
      <p:sp>
        <p:nvSpPr>
          <p:cNvPr id="4" name="Text Placeholder 3">
            <a:extLst>
              <a:ext uri="{FF2B5EF4-FFF2-40B4-BE49-F238E27FC236}">
                <a16:creationId xmlns:a16="http://schemas.microsoft.com/office/drawing/2014/main" id="{1EFE29F5-D4B3-1F2C-F7E5-5F0CA2C0B57A}"/>
              </a:ext>
            </a:extLst>
          </p:cNvPr>
          <p:cNvSpPr>
            <a:spLocks noGrp="1"/>
          </p:cNvSpPr>
          <p:nvPr>
            <p:ph type="body" sz="quarter" idx="12"/>
          </p:nvPr>
        </p:nvSpPr>
        <p:spPr>
          <a:xfrm>
            <a:off x="1462298" y="3555999"/>
            <a:ext cx="19740352" cy="8644021"/>
          </a:xfrm>
        </p:spPr>
        <p:txBody>
          <a:bodyPr/>
          <a:lstStyle/>
          <a:p>
            <a:r>
              <a:rPr lang="en-IE" i="1" dirty="0"/>
              <a:t>On average over the last 500 million years, Ireland is</a:t>
            </a:r>
          </a:p>
          <a:p>
            <a:pPr marL="857250" indent="-857250">
              <a:buFont typeface="Wingdings" panose="05000000000000000000" pitchFamily="2" charset="2"/>
              <a:buChar char="Ø"/>
            </a:pPr>
            <a:r>
              <a:rPr lang="en-IE" dirty="0"/>
              <a:t>Somewhere near the equator</a:t>
            </a:r>
          </a:p>
          <a:p>
            <a:pPr marL="857250" indent="-857250">
              <a:buFont typeface="Wingdings" panose="05000000000000000000" pitchFamily="2" charset="2"/>
              <a:buChar char="Ø"/>
            </a:pPr>
            <a:r>
              <a:rPr lang="en-IE" dirty="0"/>
              <a:t>Mainly under water</a:t>
            </a:r>
          </a:p>
          <a:p>
            <a:pPr marL="857250" indent="-857250">
              <a:buFont typeface="Wingdings" panose="05000000000000000000" pitchFamily="2" charset="2"/>
              <a:buChar char="Ø"/>
            </a:pPr>
            <a:endParaRPr lang="en-IE" dirty="0"/>
          </a:p>
          <a:p>
            <a:r>
              <a:rPr lang="en-IE" i="1" dirty="0"/>
              <a:t>On average, in the next 100 years, Ireland’s climate will be</a:t>
            </a:r>
          </a:p>
          <a:p>
            <a:pPr marL="857250" indent="-857250">
              <a:buFont typeface="Wingdings" panose="05000000000000000000" pitchFamily="2" charset="2"/>
              <a:buChar char="Ø"/>
            </a:pPr>
            <a:r>
              <a:rPr lang="en-IE" dirty="0"/>
              <a:t>Grand</a:t>
            </a:r>
          </a:p>
          <a:p>
            <a:pPr marL="857250" indent="-857250">
              <a:buFont typeface="Wingdings" panose="05000000000000000000" pitchFamily="2" charset="2"/>
              <a:buChar char="Ø"/>
            </a:pPr>
            <a:endParaRPr lang="en-IE" dirty="0"/>
          </a:p>
          <a:p>
            <a:r>
              <a:rPr lang="en-IE" b="1" i="1" dirty="0"/>
              <a:t>Extremes matter as well as averages – drunkard’s walk</a:t>
            </a:r>
          </a:p>
        </p:txBody>
      </p:sp>
    </p:spTree>
    <p:extLst>
      <p:ext uri="{BB962C8B-B14F-4D97-AF65-F5344CB8AC3E}">
        <p14:creationId xmlns:p14="http://schemas.microsoft.com/office/powerpoint/2010/main" val="253120886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95CC2-F5D9-96CD-F4FD-CCDD2887CDEB}"/>
              </a:ext>
            </a:extLst>
          </p:cNvPr>
          <p:cNvSpPr>
            <a:spLocks noGrp="1"/>
          </p:cNvSpPr>
          <p:nvPr>
            <p:ph type="title"/>
          </p:nvPr>
        </p:nvSpPr>
        <p:spPr/>
        <p:txBody>
          <a:bodyPr/>
          <a:lstStyle/>
          <a:p>
            <a:r>
              <a:rPr lang="en-IE" dirty="0"/>
              <a:t>Economy and labour market</a:t>
            </a:r>
          </a:p>
        </p:txBody>
      </p:sp>
      <p:sp>
        <p:nvSpPr>
          <p:cNvPr id="3" name="Text Placeholder 2">
            <a:extLst>
              <a:ext uri="{FF2B5EF4-FFF2-40B4-BE49-F238E27FC236}">
                <a16:creationId xmlns:a16="http://schemas.microsoft.com/office/drawing/2014/main" id="{17434EA0-5C6D-831D-5F71-85CFC1537974}"/>
              </a:ext>
            </a:extLst>
          </p:cNvPr>
          <p:cNvSpPr>
            <a:spLocks noGrp="1"/>
          </p:cNvSpPr>
          <p:nvPr>
            <p:ph type="body" sz="quarter" idx="1"/>
          </p:nvPr>
        </p:nvSpPr>
        <p:spPr/>
        <p:txBody>
          <a:bodyPr/>
          <a:lstStyle/>
          <a:p>
            <a:endParaRPr lang="en-IE"/>
          </a:p>
        </p:txBody>
      </p:sp>
    </p:spTree>
    <p:extLst>
      <p:ext uri="{BB962C8B-B14F-4D97-AF65-F5344CB8AC3E}">
        <p14:creationId xmlns:p14="http://schemas.microsoft.com/office/powerpoint/2010/main" val="150075698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A4A0E-519F-C92A-82F0-4316785A0963}"/>
              </a:ext>
            </a:extLst>
          </p:cNvPr>
          <p:cNvSpPr>
            <a:spLocks noGrp="1"/>
          </p:cNvSpPr>
          <p:nvPr>
            <p:ph type="title"/>
          </p:nvPr>
        </p:nvSpPr>
        <p:spPr>
          <a:xfrm>
            <a:off x="1857375" y="3814011"/>
            <a:ext cx="20748625" cy="5239142"/>
          </a:xfrm>
        </p:spPr>
        <p:txBody>
          <a:bodyPr/>
          <a:lstStyle/>
          <a:p>
            <a:r>
              <a:rPr lang="en-IE" dirty="0"/>
              <a:t>Stand up if…</a:t>
            </a:r>
          </a:p>
        </p:txBody>
      </p:sp>
      <p:sp>
        <p:nvSpPr>
          <p:cNvPr id="3" name="Text Placeholder 2">
            <a:extLst>
              <a:ext uri="{FF2B5EF4-FFF2-40B4-BE49-F238E27FC236}">
                <a16:creationId xmlns:a16="http://schemas.microsoft.com/office/drawing/2014/main" id="{F1117B4E-7D15-8D6A-6F2A-63D2FC5B7A34}"/>
              </a:ext>
            </a:extLst>
          </p:cNvPr>
          <p:cNvSpPr>
            <a:spLocks noGrp="1"/>
          </p:cNvSpPr>
          <p:nvPr>
            <p:ph type="body" sz="quarter" idx="1"/>
          </p:nvPr>
        </p:nvSpPr>
        <p:spPr/>
        <p:txBody>
          <a:bodyPr/>
          <a:lstStyle/>
          <a:p>
            <a:endParaRPr lang="en-IE" dirty="0"/>
          </a:p>
        </p:txBody>
      </p:sp>
    </p:spTree>
    <p:extLst>
      <p:ext uri="{BB962C8B-B14F-4D97-AF65-F5344CB8AC3E}">
        <p14:creationId xmlns:p14="http://schemas.microsoft.com/office/powerpoint/2010/main" val="329884800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8BBD8-DAD6-BE71-1B53-468645D11056}"/>
              </a:ext>
            </a:extLst>
          </p:cNvPr>
          <p:cNvSpPr>
            <a:spLocks noGrp="1"/>
          </p:cNvSpPr>
          <p:nvPr>
            <p:ph type="title"/>
          </p:nvPr>
        </p:nvSpPr>
        <p:spPr/>
        <p:txBody>
          <a:bodyPr>
            <a:normAutofit fontScale="90000"/>
          </a:bodyPr>
          <a:lstStyle/>
          <a:p>
            <a:r>
              <a:rPr lang="en-IE" sz="6600" dirty="0"/>
              <a:t>Numbers in employment are record high (over 2.7 million) and unemployment remains below 5%. Structural changes?</a:t>
            </a:r>
            <a:endParaRPr lang="en-IE" dirty="0"/>
          </a:p>
        </p:txBody>
      </p:sp>
      <p:sp>
        <p:nvSpPr>
          <p:cNvPr id="9" name="Text Placeholder 8">
            <a:extLst>
              <a:ext uri="{FF2B5EF4-FFF2-40B4-BE49-F238E27FC236}">
                <a16:creationId xmlns:a16="http://schemas.microsoft.com/office/drawing/2014/main" id="{8FCB6296-7580-FBC3-2192-5AE99BAD18DB}"/>
              </a:ext>
            </a:extLst>
          </p:cNvPr>
          <p:cNvSpPr>
            <a:spLocks noGrp="1"/>
          </p:cNvSpPr>
          <p:nvPr>
            <p:ph type="body" sz="quarter" idx="12"/>
          </p:nvPr>
        </p:nvSpPr>
        <p:spPr>
          <a:xfrm>
            <a:off x="487680" y="3555999"/>
            <a:ext cx="11169030" cy="9213851"/>
          </a:xfrm>
        </p:spPr>
        <p:txBody>
          <a:bodyPr>
            <a:normAutofit/>
          </a:bodyPr>
          <a:lstStyle/>
          <a:p>
            <a:pPr marL="857250" indent="-857250">
              <a:buFont typeface="Arial" panose="020B0604020202020204" pitchFamily="34" charset="0"/>
              <a:buChar char="•"/>
            </a:pPr>
            <a:r>
              <a:rPr lang="en-IE" dirty="0"/>
              <a:t>DETE IGEES paper found increase in the prevalence of people with </a:t>
            </a:r>
            <a:r>
              <a:rPr lang="en-IE" b="1" dirty="0"/>
              <a:t>second jobs </a:t>
            </a:r>
            <a:r>
              <a:rPr lang="en-IE" dirty="0"/>
              <a:t>– up from 30-35,000 20 years ago to over 90,000</a:t>
            </a:r>
          </a:p>
          <a:p>
            <a:pPr marL="857250" indent="-857250">
              <a:buFont typeface="Arial" panose="020B0604020202020204" pitchFamily="34" charset="0"/>
              <a:buChar char="•"/>
            </a:pPr>
            <a:r>
              <a:rPr lang="en-IE" dirty="0"/>
              <a:t>Increase in its share of total employment from 2% to 3.5% - still below EU average of 3.9%</a:t>
            </a:r>
          </a:p>
        </p:txBody>
      </p:sp>
      <p:pic>
        <p:nvPicPr>
          <p:cNvPr id="7" name="Picture 6">
            <a:extLst>
              <a:ext uri="{FF2B5EF4-FFF2-40B4-BE49-F238E27FC236}">
                <a16:creationId xmlns:a16="http://schemas.microsoft.com/office/drawing/2014/main" id="{6DE44EB3-33FB-2B6F-18C1-191DBA0C1574}"/>
              </a:ext>
            </a:extLst>
          </p:cNvPr>
          <p:cNvPicPr>
            <a:picLocks noChangeAspect="1"/>
          </p:cNvPicPr>
          <p:nvPr/>
        </p:nvPicPr>
        <p:blipFill>
          <a:blip r:embed="rId3"/>
          <a:stretch>
            <a:fillRect/>
          </a:stretch>
        </p:blipFill>
        <p:spPr>
          <a:xfrm>
            <a:off x="11656710" y="3232150"/>
            <a:ext cx="12239610" cy="9933791"/>
          </a:xfrm>
          <a:prstGeom prst="rect">
            <a:avLst/>
          </a:prstGeom>
        </p:spPr>
      </p:pic>
    </p:spTree>
    <p:extLst>
      <p:ext uri="{BB962C8B-B14F-4D97-AF65-F5344CB8AC3E}">
        <p14:creationId xmlns:p14="http://schemas.microsoft.com/office/powerpoint/2010/main" val="261058971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8BBD8-DAD6-BE71-1B53-468645D11056}"/>
              </a:ext>
            </a:extLst>
          </p:cNvPr>
          <p:cNvSpPr>
            <a:spLocks noGrp="1"/>
          </p:cNvSpPr>
          <p:nvPr>
            <p:ph type="title"/>
          </p:nvPr>
        </p:nvSpPr>
        <p:spPr/>
        <p:txBody>
          <a:bodyPr>
            <a:normAutofit/>
          </a:bodyPr>
          <a:lstStyle/>
          <a:p>
            <a:r>
              <a:rPr lang="en-IE" sz="6600" dirty="0"/>
              <a:t>Also increase in remote/blended work</a:t>
            </a:r>
            <a:endParaRPr lang="en-IE" dirty="0"/>
          </a:p>
        </p:txBody>
      </p:sp>
      <p:sp>
        <p:nvSpPr>
          <p:cNvPr id="9" name="Text Placeholder 8">
            <a:extLst>
              <a:ext uri="{FF2B5EF4-FFF2-40B4-BE49-F238E27FC236}">
                <a16:creationId xmlns:a16="http://schemas.microsoft.com/office/drawing/2014/main" id="{8FCB6296-7580-FBC3-2192-5AE99BAD18DB}"/>
              </a:ext>
            </a:extLst>
          </p:cNvPr>
          <p:cNvSpPr>
            <a:spLocks noGrp="1"/>
          </p:cNvSpPr>
          <p:nvPr>
            <p:ph type="body" sz="quarter" idx="12"/>
          </p:nvPr>
        </p:nvSpPr>
        <p:spPr>
          <a:xfrm>
            <a:off x="0" y="2947669"/>
            <a:ext cx="11460480" cy="9213851"/>
          </a:xfrm>
        </p:spPr>
        <p:txBody>
          <a:bodyPr>
            <a:normAutofit/>
          </a:bodyPr>
          <a:lstStyle/>
          <a:p>
            <a:pPr marL="857250" indent="-857250">
              <a:buFont typeface="Arial" panose="020B0604020202020204" pitchFamily="34" charset="0"/>
              <a:buChar char="•"/>
            </a:pPr>
            <a:r>
              <a:rPr lang="en-IE" dirty="0"/>
              <a:t>In Q3, 2019 there were 169,300 people usually working from home – increased to 738,900 in 2021 and fell to 574,100 in Q3, 2023</a:t>
            </a:r>
          </a:p>
          <a:p>
            <a:pPr marL="857250" indent="-857250">
              <a:buFont typeface="Arial" panose="020B0604020202020204" pitchFamily="34" charset="0"/>
              <a:buChar char="•"/>
            </a:pPr>
            <a:r>
              <a:rPr lang="en-IE" dirty="0"/>
              <a:t>Increase in its share of total employment from 7% in 2019 to 30% in 2021, to 22.5% in 2023</a:t>
            </a:r>
          </a:p>
        </p:txBody>
      </p:sp>
      <p:pic>
        <p:nvPicPr>
          <p:cNvPr id="3" name="Picture 2">
            <a:extLst>
              <a:ext uri="{FF2B5EF4-FFF2-40B4-BE49-F238E27FC236}">
                <a16:creationId xmlns:a16="http://schemas.microsoft.com/office/drawing/2014/main" id="{162D08DC-AE8F-BE97-19DC-C1A8FF1940E0}"/>
              </a:ext>
            </a:extLst>
          </p:cNvPr>
          <p:cNvPicPr>
            <a:picLocks noChangeAspect="1"/>
          </p:cNvPicPr>
          <p:nvPr/>
        </p:nvPicPr>
        <p:blipFill>
          <a:blip r:embed="rId3"/>
          <a:stretch>
            <a:fillRect/>
          </a:stretch>
        </p:blipFill>
        <p:spPr>
          <a:xfrm>
            <a:off x="11656710" y="3312404"/>
            <a:ext cx="12186120" cy="8849116"/>
          </a:xfrm>
          <a:prstGeom prst="rect">
            <a:avLst/>
          </a:prstGeom>
        </p:spPr>
      </p:pic>
    </p:spTree>
    <p:extLst>
      <p:ext uri="{BB962C8B-B14F-4D97-AF65-F5344CB8AC3E}">
        <p14:creationId xmlns:p14="http://schemas.microsoft.com/office/powerpoint/2010/main" val="19896291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69E5737-E226-BDC9-356F-6864CDFC1339}"/>
              </a:ext>
            </a:extLst>
          </p:cNvPr>
          <p:cNvPicPr>
            <a:picLocks noChangeAspect="1"/>
          </p:cNvPicPr>
          <p:nvPr/>
        </p:nvPicPr>
        <p:blipFill rotWithShape="1">
          <a:blip r:embed="rId2">
            <a:extLst>
              <a:ext uri="{28A0092B-C50C-407E-A947-70E740481C1C}">
                <a14:useLocalDpi xmlns:a14="http://schemas.microsoft.com/office/drawing/2010/main" val="0"/>
              </a:ext>
            </a:extLst>
          </a:blip>
          <a:srcRect r="46268" b="12505"/>
          <a:stretch/>
        </p:blipFill>
        <p:spPr>
          <a:xfrm>
            <a:off x="875533" y="2542742"/>
            <a:ext cx="11793456" cy="10802240"/>
          </a:xfrm>
          <a:prstGeom prst="rect">
            <a:avLst/>
          </a:prstGeom>
        </p:spPr>
      </p:pic>
      <p:pic>
        <p:nvPicPr>
          <p:cNvPr id="9" name="Picture 8">
            <a:extLst>
              <a:ext uri="{FF2B5EF4-FFF2-40B4-BE49-F238E27FC236}">
                <a16:creationId xmlns:a16="http://schemas.microsoft.com/office/drawing/2014/main" id="{1498B2AB-CA0D-23CF-A40D-B998986C667B}"/>
              </a:ext>
            </a:extLst>
          </p:cNvPr>
          <p:cNvPicPr>
            <a:picLocks noChangeAspect="1"/>
          </p:cNvPicPr>
          <p:nvPr/>
        </p:nvPicPr>
        <p:blipFill rotWithShape="1">
          <a:blip r:embed="rId3">
            <a:extLst>
              <a:ext uri="{28A0092B-C50C-407E-A947-70E740481C1C}">
                <a14:useLocalDpi xmlns:a14="http://schemas.microsoft.com/office/drawing/2010/main" val="0"/>
              </a:ext>
            </a:extLst>
          </a:blip>
          <a:srcRect r="46268" b="11116"/>
          <a:stretch/>
        </p:blipFill>
        <p:spPr>
          <a:xfrm>
            <a:off x="12105508" y="2457018"/>
            <a:ext cx="11793456" cy="10973728"/>
          </a:xfrm>
          <a:prstGeom prst="rect">
            <a:avLst/>
          </a:prstGeom>
        </p:spPr>
      </p:pic>
    </p:spTree>
    <p:extLst>
      <p:ext uri="{BB962C8B-B14F-4D97-AF65-F5344CB8AC3E}">
        <p14:creationId xmlns:p14="http://schemas.microsoft.com/office/powerpoint/2010/main" val="4173497997"/>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22EED64-FFF2-3F0C-40F8-033611B28FC0}"/>
              </a:ext>
            </a:extLst>
          </p:cNvPr>
          <p:cNvSpPr txBox="1"/>
          <p:nvPr/>
        </p:nvSpPr>
        <p:spPr>
          <a:xfrm>
            <a:off x="1085850" y="771525"/>
            <a:ext cx="21336000" cy="15696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IE" sz="9600" b="1" dirty="0">
                <a:latin typeface="+mj-lt"/>
              </a:rPr>
              <a:t>Future of FDI: hot or not?</a:t>
            </a:r>
          </a:p>
        </p:txBody>
      </p:sp>
      <p:pic>
        <p:nvPicPr>
          <p:cNvPr id="4" name="Picture 3">
            <a:extLst>
              <a:ext uri="{FF2B5EF4-FFF2-40B4-BE49-F238E27FC236}">
                <a16:creationId xmlns:a16="http://schemas.microsoft.com/office/drawing/2014/main" id="{14200273-D51D-44F4-8853-BF458B8D51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850" y="2341185"/>
            <a:ext cx="16202025" cy="11219168"/>
          </a:xfrm>
          <a:prstGeom prst="rect">
            <a:avLst/>
          </a:prstGeom>
        </p:spPr>
      </p:pic>
    </p:spTree>
    <p:extLst>
      <p:ext uri="{BB962C8B-B14F-4D97-AF65-F5344CB8AC3E}">
        <p14:creationId xmlns:p14="http://schemas.microsoft.com/office/powerpoint/2010/main" val="9409213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22EED64-FFF2-3F0C-40F8-033611B28FC0}"/>
              </a:ext>
            </a:extLst>
          </p:cNvPr>
          <p:cNvSpPr txBox="1"/>
          <p:nvPr/>
        </p:nvSpPr>
        <p:spPr>
          <a:xfrm>
            <a:off x="1085850" y="771525"/>
            <a:ext cx="21336000" cy="15696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IE" sz="9600" b="1" dirty="0">
                <a:latin typeface="+mj-lt"/>
              </a:rPr>
              <a:t>Future of FDI: hot or not?</a:t>
            </a:r>
          </a:p>
        </p:txBody>
      </p:sp>
      <p:sp>
        <p:nvSpPr>
          <p:cNvPr id="2" name="Title 1">
            <a:extLst>
              <a:ext uri="{FF2B5EF4-FFF2-40B4-BE49-F238E27FC236}">
                <a16:creationId xmlns:a16="http://schemas.microsoft.com/office/drawing/2014/main" id="{FBE1A0CB-B714-883C-96D2-47FC68AC1172}"/>
              </a:ext>
            </a:extLst>
          </p:cNvPr>
          <p:cNvSpPr>
            <a:spLocks noGrp="1"/>
          </p:cNvSpPr>
          <p:nvPr>
            <p:ph type="title"/>
          </p:nvPr>
        </p:nvSpPr>
        <p:spPr/>
        <p:txBody>
          <a:bodyPr/>
          <a:lstStyle/>
          <a:p>
            <a:endParaRPr lang="en-IE" dirty="0"/>
          </a:p>
        </p:txBody>
      </p:sp>
      <p:sp>
        <p:nvSpPr>
          <p:cNvPr id="8" name="Text Placeholder 7">
            <a:extLst>
              <a:ext uri="{FF2B5EF4-FFF2-40B4-BE49-F238E27FC236}">
                <a16:creationId xmlns:a16="http://schemas.microsoft.com/office/drawing/2014/main" id="{0A39BC62-7D7C-FFD3-FED3-65D327406EBE}"/>
              </a:ext>
            </a:extLst>
          </p:cNvPr>
          <p:cNvSpPr>
            <a:spLocks noGrp="1"/>
          </p:cNvSpPr>
          <p:nvPr>
            <p:ph type="body" sz="quarter" idx="13"/>
          </p:nvPr>
        </p:nvSpPr>
        <p:spPr>
          <a:xfrm>
            <a:off x="1441450" y="3555997"/>
            <a:ext cx="19325056" cy="8644023"/>
          </a:xfrm>
        </p:spPr>
        <p:txBody>
          <a:bodyPr/>
          <a:lstStyle/>
          <a:p>
            <a:pPr marL="857250" indent="-857250">
              <a:buFont typeface="Arial" panose="020B0604020202020204" pitchFamily="34" charset="0"/>
              <a:buChar char="•"/>
            </a:pPr>
            <a:r>
              <a:rPr lang="en-IE" dirty="0"/>
              <a:t>EU membership</a:t>
            </a:r>
          </a:p>
          <a:p>
            <a:pPr marL="857250" indent="-857250">
              <a:buFont typeface="Arial" panose="020B0604020202020204" pitchFamily="34" charset="0"/>
              <a:buChar char="•"/>
            </a:pPr>
            <a:r>
              <a:rPr lang="en-IE" dirty="0"/>
              <a:t>Educated, English speaking, youthful workforce</a:t>
            </a:r>
          </a:p>
          <a:p>
            <a:pPr marL="857250" indent="-857250">
              <a:buFont typeface="Arial" panose="020B0604020202020204" pitchFamily="34" charset="0"/>
              <a:buChar char="•"/>
            </a:pPr>
            <a:r>
              <a:rPr lang="en-IE" dirty="0"/>
              <a:t>Great climate!</a:t>
            </a:r>
          </a:p>
          <a:p>
            <a:pPr marL="857250" indent="-857250">
              <a:buFont typeface="Arial" panose="020B0604020202020204" pitchFamily="34" charset="0"/>
              <a:buChar char="•"/>
            </a:pPr>
            <a:r>
              <a:rPr lang="en-IE" dirty="0"/>
              <a:t>Great infrastructure!</a:t>
            </a:r>
          </a:p>
          <a:p>
            <a:pPr marL="857250" indent="-857250">
              <a:buFont typeface="Arial" panose="020B0604020202020204" pitchFamily="34" charset="0"/>
              <a:buChar char="•"/>
            </a:pPr>
            <a:r>
              <a:rPr lang="en-IE" dirty="0"/>
              <a:t>Legendary culture!</a:t>
            </a:r>
          </a:p>
        </p:txBody>
      </p:sp>
    </p:spTree>
    <p:extLst>
      <p:ext uri="{BB962C8B-B14F-4D97-AF65-F5344CB8AC3E}">
        <p14:creationId xmlns:p14="http://schemas.microsoft.com/office/powerpoint/2010/main" val="61026369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C7C92D5E-A8FB-E690-A784-6D115D20E0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3225" y="-101734"/>
            <a:ext cx="19459575" cy="13817734"/>
          </a:xfrm>
          <a:prstGeom prst="rect">
            <a:avLst/>
          </a:prstGeom>
        </p:spPr>
      </p:pic>
    </p:spTree>
    <p:extLst>
      <p:ext uri="{BB962C8B-B14F-4D97-AF65-F5344CB8AC3E}">
        <p14:creationId xmlns:p14="http://schemas.microsoft.com/office/powerpoint/2010/main" val="348661134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A4A0E-519F-C92A-82F0-4316785A0963}"/>
              </a:ext>
            </a:extLst>
          </p:cNvPr>
          <p:cNvSpPr>
            <a:spLocks noGrp="1"/>
          </p:cNvSpPr>
          <p:nvPr>
            <p:ph type="title"/>
          </p:nvPr>
        </p:nvSpPr>
        <p:spPr>
          <a:xfrm>
            <a:off x="1857375" y="3814011"/>
            <a:ext cx="20748625" cy="5239142"/>
          </a:xfrm>
        </p:spPr>
        <p:txBody>
          <a:bodyPr/>
          <a:lstStyle/>
          <a:p>
            <a:r>
              <a:rPr lang="en-IE" dirty="0"/>
              <a:t>The big picture</a:t>
            </a:r>
          </a:p>
        </p:txBody>
      </p:sp>
      <p:sp>
        <p:nvSpPr>
          <p:cNvPr id="3" name="Text Placeholder 2">
            <a:extLst>
              <a:ext uri="{FF2B5EF4-FFF2-40B4-BE49-F238E27FC236}">
                <a16:creationId xmlns:a16="http://schemas.microsoft.com/office/drawing/2014/main" id="{F1117B4E-7D15-8D6A-6F2A-63D2FC5B7A34}"/>
              </a:ext>
            </a:extLst>
          </p:cNvPr>
          <p:cNvSpPr>
            <a:spLocks noGrp="1"/>
          </p:cNvSpPr>
          <p:nvPr>
            <p:ph type="body" sz="quarter" idx="1"/>
          </p:nvPr>
        </p:nvSpPr>
        <p:spPr/>
        <p:txBody>
          <a:bodyPr/>
          <a:lstStyle/>
          <a:p>
            <a:endParaRPr lang="en-IE" dirty="0"/>
          </a:p>
        </p:txBody>
      </p:sp>
    </p:spTree>
    <p:extLst>
      <p:ext uri="{BB962C8B-B14F-4D97-AF65-F5344CB8AC3E}">
        <p14:creationId xmlns:p14="http://schemas.microsoft.com/office/powerpoint/2010/main" val="1793730462"/>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holding a flag out of a train window&#10;&#10;Description automatically generated">
            <a:extLst>
              <a:ext uri="{FF2B5EF4-FFF2-40B4-BE49-F238E27FC236}">
                <a16:creationId xmlns:a16="http://schemas.microsoft.com/office/drawing/2014/main" id="{37C9F59F-8FE1-7535-FCAE-0EA2605832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33983"/>
            <a:ext cx="16659225" cy="13682017"/>
          </a:xfrm>
          <a:prstGeom prst="rect">
            <a:avLst/>
          </a:prstGeom>
        </p:spPr>
      </p:pic>
    </p:spTree>
    <p:extLst>
      <p:ext uri="{BB962C8B-B14F-4D97-AF65-F5344CB8AC3E}">
        <p14:creationId xmlns:p14="http://schemas.microsoft.com/office/powerpoint/2010/main" val="161771073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and person on stage&#10;&#10;Description automatically generated">
            <a:extLst>
              <a:ext uri="{FF2B5EF4-FFF2-40B4-BE49-F238E27FC236}">
                <a16:creationId xmlns:a16="http://schemas.microsoft.com/office/drawing/2014/main" id="{B84DD450-244F-9C0D-E59D-A0499C4467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8729" y="0"/>
            <a:ext cx="10186541" cy="13716000"/>
          </a:xfrm>
          <a:prstGeom prst="rect">
            <a:avLst/>
          </a:prstGeom>
        </p:spPr>
      </p:pic>
    </p:spTree>
    <p:extLst>
      <p:ext uri="{BB962C8B-B14F-4D97-AF65-F5344CB8AC3E}">
        <p14:creationId xmlns:p14="http://schemas.microsoft.com/office/powerpoint/2010/main" val="345959099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70BFFC9A-FE7E-7A74-F659-5CC64577B1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0251" y="-1"/>
            <a:ext cx="20445588" cy="13674473"/>
          </a:xfrm>
          <a:prstGeom prst="rect">
            <a:avLst/>
          </a:prstGeom>
        </p:spPr>
      </p:pic>
    </p:spTree>
    <p:extLst>
      <p:ext uri="{BB962C8B-B14F-4D97-AF65-F5344CB8AC3E}">
        <p14:creationId xmlns:p14="http://schemas.microsoft.com/office/powerpoint/2010/main" val="136642654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in a suit and tie&#10;&#10;Description automatically generated">
            <a:extLst>
              <a:ext uri="{FF2B5EF4-FFF2-40B4-BE49-F238E27FC236}">
                <a16:creationId xmlns:a16="http://schemas.microsoft.com/office/drawing/2014/main" id="{3CCD8AD3-8B2E-22F0-DECD-05B124D1C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4650" y="428624"/>
            <a:ext cx="17783379" cy="13441761"/>
          </a:xfrm>
          <a:prstGeom prst="rect">
            <a:avLst/>
          </a:prstGeom>
        </p:spPr>
      </p:pic>
    </p:spTree>
    <p:extLst>
      <p:ext uri="{BB962C8B-B14F-4D97-AF65-F5344CB8AC3E}">
        <p14:creationId xmlns:p14="http://schemas.microsoft.com/office/powerpoint/2010/main" val="99790018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FEB04F-5F62-9FC1-F01F-57CB97504BB3}"/>
              </a:ext>
            </a:extLst>
          </p:cNvPr>
          <p:cNvSpPr>
            <a:spLocks noGrp="1"/>
          </p:cNvSpPr>
          <p:nvPr>
            <p:ph type="title"/>
          </p:nvPr>
        </p:nvSpPr>
        <p:spPr/>
        <p:txBody>
          <a:bodyPr/>
          <a:lstStyle/>
          <a:p>
            <a:r>
              <a:rPr lang="en-IE" dirty="0"/>
              <a:t>Population</a:t>
            </a:r>
          </a:p>
        </p:txBody>
      </p:sp>
      <p:sp>
        <p:nvSpPr>
          <p:cNvPr id="6" name="Text Placeholder 5">
            <a:extLst>
              <a:ext uri="{FF2B5EF4-FFF2-40B4-BE49-F238E27FC236}">
                <a16:creationId xmlns:a16="http://schemas.microsoft.com/office/drawing/2014/main" id="{9F54EA92-6C2D-9484-98A3-1C7A5961E95A}"/>
              </a:ext>
            </a:extLst>
          </p:cNvPr>
          <p:cNvSpPr>
            <a:spLocks noGrp="1"/>
          </p:cNvSpPr>
          <p:nvPr>
            <p:ph type="body" sz="quarter" idx="1"/>
          </p:nvPr>
        </p:nvSpPr>
        <p:spPr/>
        <p:txBody>
          <a:bodyPr/>
          <a:lstStyle/>
          <a:p>
            <a:endParaRPr lang="en-IE"/>
          </a:p>
        </p:txBody>
      </p:sp>
    </p:spTree>
    <p:extLst>
      <p:ext uri="{BB962C8B-B14F-4D97-AF65-F5344CB8AC3E}">
        <p14:creationId xmlns:p14="http://schemas.microsoft.com/office/powerpoint/2010/main" val="336136005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A4A0E-519F-C92A-82F0-4316785A0963}"/>
              </a:ext>
            </a:extLst>
          </p:cNvPr>
          <p:cNvSpPr>
            <a:spLocks noGrp="1"/>
          </p:cNvSpPr>
          <p:nvPr>
            <p:ph type="title"/>
          </p:nvPr>
        </p:nvSpPr>
        <p:spPr>
          <a:xfrm>
            <a:off x="1857375" y="3814011"/>
            <a:ext cx="20748625" cy="5239142"/>
          </a:xfrm>
        </p:spPr>
        <p:txBody>
          <a:bodyPr/>
          <a:lstStyle/>
          <a:p>
            <a:r>
              <a:rPr lang="en-IE" dirty="0"/>
              <a:t>Stand up if…</a:t>
            </a:r>
          </a:p>
        </p:txBody>
      </p:sp>
      <p:sp>
        <p:nvSpPr>
          <p:cNvPr id="3" name="Text Placeholder 2">
            <a:extLst>
              <a:ext uri="{FF2B5EF4-FFF2-40B4-BE49-F238E27FC236}">
                <a16:creationId xmlns:a16="http://schemas.microsoft.com/office/drawing/2014/main" id="{F1117B4E-7D15-8D6A-6F2A-63D2FC5B7A34}"/>
              </a:ext>
            </a:extLst>
          </p:cNvPr>
          <p:cNvSpPr>
            <a:spLocks noGrp="1"/>
          </p:cNvSpPr>
          <p:nvPr>
            <p:ph type="body" sz="quarter" idx="1"/>
          </p:nvPr>
        </p:nvSpPr>
        <p:spPr/>
        <p:txBody>
          <a:bodyPr/>
          <a:lstStyle/>
          <a:p>
            <a:endParaRPr lang="en-IE" dirty="0"/>
          </a:p>
        </p:txBody>
      </p:sp>
    </p:spTree>
    <p:extLst>
      <p:ext uri="{BB962C8B-B14F-4D97-AF65-F5344CB8AC3E}">
        <p14:creationId xmlns:p14="http://schemas.microsoft.com/office/powerpoint/2010/main" val="416872883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8BBD8-DAD6-BE71-1B53-468645D11056}"/>
              </a:ext>
            </a:extLst>
          </p:cNvPr>
          <p:cNvSpPr>
            <a:spLocks noGrp="1"/>
          </p:cNvSpPr>
          <p:nvPr>
            <p:ph type="title"/>
          </p:nvPr>
        </p:nvSpPr>
        <p:spPr>
          <a:xfrm>
            <a:off x="318150" y="1187162"/>
            <a:ext cx="20075525" cy="2286000"/>
          </a:xfrm>
        </p:spPr>
        <p:txBody>
          <a:bodyPr>
            <a:normAutofit/>
          </a:bodyPr>
          <a:lstStyle/>
          <a:p>
            <a:pPr rtl="0">
              <a:lnSpc>
                <a:spcPct val="100000"/>
              </a:lnSpc>
            </a:pPr>
            <a:r>
              <a:rPr lang="en-IE" dirty="0">
                <a:solidFill>
                  <a:srgbClr val="004D44"/>
                </a:solidFill>
                <a:ea typeface="Open Sans"/>
                <a:cs typeface="Open Sans"/>
              </a:rPr>
              <a:t>Steadily increasing since 1960s </a:t>
            </a:r>
          </a:p>
        </p:txBody>
      </p:sp>
      <p:graphicFrame>
        <p:nvGraphicFramePr>
          <p:cNvPr id="6" name="Chart 5">
            <a:extLst>
              <a:ext uri="{FF2B5EF4-FFF2-40B4-BE49-F238E27FC236}">
                <a16:creationId xmlns:a16="http://schemas.microsoft.com/office/drawing/2014/main" id="{16C26A66-3A6D-2776-3CC7-DA2AACA10C41}"/>
              </a:ext>
            </a:extLst>
          </p:cNvPr>
          <p:cNvGraphicFramePr>
            <a:graphicFrameLocks/>
          </p:cNvGraphicFramePr>
          <p:nvPr>
            <p:extLst>
              <p:ext uri="{D42A27DB-BD31-4B8C-83A1-F6EECF244321}">
                <p14:modId xmlns:p14="http://schemas.microsoft.com/office/powerpoint/2010/main" val="3335531094"/>
              </p:ext>
            </p:extLst>
          </p:nvPr>
        </p:nvGraphicFramePr>
        <p:xfrm>
          <a:off x="1441451" y="4314824"/>
          <a:ext cx="20075524" cy="82581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44104641"/>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166409-9855-0B09-2559-4109858625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2150" y="2203450"/>
            <a:ext cx="17268825" cy="11512550"/>
          </a:xfrm>
          <a:prstGeom prst="rect">
            <a:avLst/>
          </a:prstGeom>
        </p:spPr>
      </p:pic>
      <p:sp>
        <p:nvSpPr>
          <p:cNvPr id="5" name="TextBox 4">
            <a:extLst>
              <a:ext uri="{FF2B5EF4-FFF2-40B4-BE49-F238E27FC236}">
                <a16:creationId xmlns:a16="http://schemas.microsoft.com/office/drawing/2014/main" id="{E22EED64-FFF2-3F0C-40F8-033611B28FC0}"/>
              </a:ext>
            </a:extLst>
          </p:cNvPr>
          <p:cNvSpPr txBox="1"/>
          <p:nvPr/>
        </p:nvSpPr>
        <p:spPr>
          <a:xfrm>
            <a:off x="1085850" y="771525"/>
            <a:ext cx="21336000" cy="15696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IE" sz="9600" b="1" dirty="0">
                <a:latin typeface="+mj-lt"/>
              </a:rPr>
              <a:t>Still some catching up to do</a:t>
            </a:r>
          </a:p>
        </p:txBody>
      </p:sp>
    </p:spTree>
    <p:extLst>
      <p:ext uri="{BB962C8B-B14F-4D97-AF65-F5344CB8AC3E}">
        <p14:creationId xmlns:p14="http://schemas.microsoft.com/office/powerpoint/2010/main" val="237400673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31A6E09-0C1E-3EEF-02CB-709E5BFBEF61}"/>
              </a:ext>
            </a:extLst>
          </p:cNvPr>
          <p:cNvSpPr txBox="1"/>
          <p:nvPr/>
        </p:nvSpPr>
        <p:spPr>
          <a:xfrm>
            <a:off x="504058" y="771525"/>
            <a:ext cx="21917791" cy="15696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IE" sz="9600" b="1" dirty="0">
                <a:latin typeface="+mj-lt"/>
              </a:rPr>
              <a:t>2024 ADL Actuarial Review</a:t>
            </a:r>
          </a:p>
        </p:txBody>
      </p:sp>
      <p:pic>
        <p:nvPicPr>
          <p:cNvPr id="5" name="Picture 4">
            <a:extLst>
              <a:ext uri="{FF2B5EF4-FFF2-40B4-BE49-F238E27FC236}">
                <a16:creationId xmlns:a16="http://schemas.microsoft.com/office/drawing/2014/main" id="{C72A36C4-56E9-F31E-1916-1BFBA6521DB4}"/>
              </a:ext>
            </a:extLst>
          </p:cNvPr>
          <p:cNvPicPr>
            <a:picLocks noChangeAspect="1"/>
          </p:cNvPicPr>
          <p:nvPr/>
        </p:nvPicPr>
        <p:blipFill rotWithShape="1">
          <a:blip r:embed="rId2">
            <a:extLst>
              <a:ext uri="{28A0092B-C50C-407E-A947-70E740481C1C}">
                <a14:useLocalDpi xmlns:a14="http://schemas.microsoft.com/office/drawing/2010/main" val="0"/>
              </a:ext>
            </a:extLst>
          </a:blip>
          <a:srcRect r="36374" b="26709"/>
          <a:stretch/>
        </p:blipFill>
        <p:spPr>
          <a:xfrm>
            <a:off x="504058" y="2376249"/>
            <a:ext cx="17456320" cy="11310745"/>
          </a:xfrm>
          <a:prstGeom prst="rect">
            <a:avLst/>
          </a:prstGeom>
        </p:spPr>
      </p:pic>
    </p:spTree>
    <p:extLst>
      <p:ext uri="{BB962C8B-B14F-4D97-AF65-F5344CB8AC3E}">
        <p14:creationId xmlns:p14="http://schemas.microsoft.com/office/powerpoint/2010/main" val="203358177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B9573B-6F50-AD52-608D-F8E8B9A101A2}"/>
              </a:ext>
            </a:extLst>
          </p:cNvPr>
          <p:cNvPicPr>
            <a:picLocks noChangeAspect="1"/>
          </p:cNvPicPr>
          <p:nvPr/>
        </p:nvPicPr>
        <p:blipFill rotWithShape="1">
          <a:blip r:embed="rId2">
            <a:extLst>
              <a:ext uri="{28A0092B-C50C-407E-A947-70E740481C1C}">
                <a14:useLocalDpi xmlns:a14="http://schemas.microsoft.com/office/drawing/2010/main" val="0"/>
              </a:ext>
            </a:extLst>
          </a:blip>
          <a:srcRect r="44185" b="22689"/>
          <a:stretch/>
        </p:blipFill>
        <p:spPr>
          <a:xfrm>
            <a:off x="1019176" y="2453374"/>
            <a:ext cx="14455290" cy="11262626"/>
          </a:xfrm>
          <a:prstGeom prst="rect">
            <a:avLst/>
          </a:prstGeom>
        </p:spPr>
      </p:pic>
      <p:sp>
        <p:nvSpPr>
          <p:cNvPr id="4" name="TextBox 3">
            <a:extLst>
              <a:ext uri="{FF2B5EF4-FFF2-40B4-BE49-F238E27FC236}">
                <a16:creationId xmlns:a16="http://schemas.microsoft.com/office/drawing/2014/main" id="{631A6E09-0C1E-3EEF-02CB-709E5BFBEF61}"/>
              </a:ext>
            </a:extLst>
          </p:cNvPr>
          <p:cNvSpPr txBox="1"/>
          <p:nvPr/>
        </p:nvSpPr>
        <p:spPr>
          <a:xfrm>
            <a:off x="1019176" y="771525"/>
            <a:ext cx="21402673" cy="15696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IE" sz="9600" b="1" dirty="0">
                <a:latin typeface="+mj-lt"/>
              </a:rPr>
              <a:t>2024 ADL Actuarial Review</a:t>
            </a:r>
          </a:p>
        </p:txBody>
      </p:sp>
    </p:spTree>
    <p:extLst>
      <p:ext uri="{BB962C8B-B14F-4D97-AF65-F5344CB8AC3E}">
        <p14:creationId xmlns:p14="http://schemas.microsoft.com/office/powerpoint/2010/main" val="232639701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A4A0E-519F-C92A-82F0-4316785A0963}"/>
              </a:ext>
            </a:extLst>
          </p:cNvPr>
          <p:cNvSpPr>
            <a:spLocks noGrp="1"/>
          </p:cNvSpPr>
          <p:nvPr>
            <p:ph type="title"/>
          </p:nvPr>
        </p:nvSpPr>
        <p:spPr>
          <a:xfrm>
            <a:off x="1857375" y="3814011"/>
            <a:ext cx="20748625" cy="5239142"/>
          </a:xfrm>
        </p:spPr>
        <p:txBody>
          <a:bodyPr/>
          <a:lstStyle/>
          <a:p>
            <a:r>
              <a:rPr lang="en-IE" dirty="0"/>
              <a:t>Stand up if…</a:t>
            </a:r>
          </a:p>
        </p:txBody>
      </p:sp>
      <p:sp>
        <p:nvSpPr>
          <p:cNvPr id="3" name="Text Placeholder 2">
            <a:extLst>
              <a:ext uri="{FF2B5EF4-FFF2-40B4-BE49-F238E27FC236}">
                <a16:creationId xmlns:a16="http://schemas.microsoft.com/office/drawing/2014/main" id="{F1117B4E-7D15-8D6A-6F2A-63D2FC5B7A34}"/>
              </a:ext>
            </a:extLst>
          </p:cNvPr>
          <p:cNvSpPr>
            <a:spLocks noGrp="1"/>
          </p:cNvSpPr>
          <p:nvPr>
            <p:ph type="body" sz="quarter" idx="1"/>
          </p:nvPr>
        </p:nvSpPr>
        <p:spPr/>
        <p:txBody>
          <a:bodyPr/>
          <a:lstStyle/>
          <a:p>
            <a:endParaRPr lang="en-IE" dirty="0"/>
          </a:p>
        </p:txBody>
      </p:sp>
    </p:spTree>
    <p:extLst>
      <p:ext uri="{BB962C8B-B14F-4D97-AF65-F5344CB8AC3E}">
        <p14:creationId xmlns:p14="http://schemas.microsoft.com/office/powerpoint/2010/main" val="379520284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7D95747-722F-5153-F331-5B8E88B5DA71}"/>
              </a:ext>
            </a:extLst>
          </p:cNvPr>
          <p:cNvPicPr>
            <a:picLocks noChangeAspect="1"/>
          </p:cNvPicPr>
          <p:nvPr/>
        </p:nvPicPr>
        <p:blipFill>
          <a:blip r:embed="rId3"/>
          <a:stretch>
            <a:fillRect/>
          </a:stretch>
        </p:blipFill>
        <p:spPr>
          <a:xfrm>
            <a:off x="512956" y="512956"/>
            <a:ext cx="19090421" cy="12926653"/>
          </a:xfrm>
          <a:prstGeom prst="rect">
            <a:avLst/>
          </a:prstGeom>
        </p:spPr>
      </p:pic>
    </p:spTree>
    <p:extLst>
      <p:ext uri="{BB962C8B-B14F-4D97-AF65-F5344CB8AC3E}">
        <p14:creationId xmlns:p14="http://schemas.microsoft.com/office/powerpoint/2010/main" val="274941971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EC47A-5276-5EFA-57AD-1F1A54637675}"/>
              </a:ext>
            </a:extLst>
          </p:cNvPr>
          <p:cNvSpPr>
            <a:spLocks noGrp="1"/>
          </p:cNvSpPr>
          <p:nvPr>
            <p:ph type="title"/>
          </p:nvPr>
        </p:nvSpPr>
        <p:spPr/>
        <p:txBody>
          <a:bodyPr/>
          <a:lstStyle/>
          <a:p>
            <a:r>
              <a:rPr lang="en-IE" dirty="0"/>
              <a:t>Disability and health</a:t>
            </a:r>
          </a:p>
        </p:txBody>
      </p:sp>
      <p:sp>
        <p:nvSpPr>
          <p:cNvPr id="3" name="Text Placeholder 2">
            <a:extLst>
              <a:ext uri="{FF2B5EF4-FFF2-40B4-BE49-F238E27FC236}">
                <a16:creationId xmlns:a16="http://schemas.microsoft.com/office/drawing/2014/main" id="{6D35B275-ACE2-7FCC-5BD9-86B25FDDFA7B}"/>
              </a:ext>
            </a:extLst>
          </p:cNvPr>
          <p:cNvSpPr>
            <a:spLocks noGrp="1"/>
          </p:cNvSpPr>
          <p:nvPr>
            <p:ph type="body" sz="quarter" idx="1"/>
          </p:nvPr>
        </p:nvSpPr>
        <p:spPr/>
        <p:txBody>
          <a:bodyPr/>
          <a:lstStyle/>
          <a:p>
            <a:endParaRPr lang="en-IE"/>
          </a:p>
        </p:txBody>
      </p:sp>
    </p:spTree>
    <p:extLst>
      <p:ext uri="{BB962C8B-B14F-4D97-AF65-F5344CB8AC3E}">
        <p14:creationId xmlns:p14="http://schemas.microsoft.com/office/powerpoint/2010/main" val="1429453164"/>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7477B0-5061-2375-877D-220F8A262EC4}"/>
              </a:ext>
            </a:extLst>
          </p:cNvPr>
          <p:cNvPicPr>
            <a:picLocks noChangeAspect="1"/>
          </p:cNvPicPr>
          <p:nvPr/>
        </p:nvPicPr>
        <p:blipFill>
          <a:blip r:embed="rId3"/>
          <a:stretch>
            <a:fillRect/>
          </a:stretch>
        </p:blipFill>
        <p:spPr>
          <a:xfrm>
            <a:off x="231810" y="309917"/>
            <a:ext cx="23654101" cy="13290922"/>
          </a:xfrm>
          <a:prstGeom prst="rect">
            <a:avLst/>
          </a:prstGeom>
        </p:spPr>
      </p:pic>
    </p:spTree>
    <p:extLst>
      <p:ext uri="{BB962C8B-B14F-4D97-AF65-F5344CB8AC3E}">
        <p14:creationId xmlns:p14="http://schemas.microsoft.com/office/powerpoint/2010/main" val="1873252429"/>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ABD4D5-0D14-E1E2-A0E5-C3904D0F2F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154" y="-228600"/>
            <a:ext cx="23587192" cy="15108758"/>
          </a:xfrm>
          <a:prstGeom prst="rect">
            <a:avLst/>
          </a:prstGeom>
        </p:spPr>
      </p:pic>
    </p:spTree>
    <p:extLst>
      <p:ext uri="{BB962C8B-B14F-4D97-AF65-F5344CB8AC3E}">
        <p14:creationId xmlns:p14="http://schemas.microsoft.com/office/powerpoint/2010/main" val="151042399"/>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A4A0E-519F-C92A-82F0-4316785A0963}"/>
              </a:ext>
            </a:extLst>
          </p:cNvPr>
          <p:cNvSpPr>
            <a:spLocks noGrp="1"/>
          </p:cNvSpPr>
          <p:nvPr>
            <p:ph type="title"/>
          </p:nvPr>
        </p:nvSpPr>
        <p:spPr>
          <a:xfrm>
            <a:off x="1857375" y="3814011"/>
            <a:ext cx="20748625" cy="5239142"/>
          </a:xfrm>
        </p:spPr>
        <p:txBody>
          <a:bodyPr/>
          <a:lstStyle/>
          <a:p>
            <a:r>
              <a:rPr lang="en-IE" dirty="0"/>
              <a:t>Stand up if…</a:t>
            </a:r>
          </a:p>
        </p:txBody>
      </p:sp>
      <p:sp>
        <p:nvSpPr>
          <p:cNvPr id="3" name="Text Placeholder 2">
            <a:extLst>
              <a:ext uri="{FF2B5EF4-FFF2-40B4-BE49-F238E27FC236}">
                <a16:creationId xmlns:a16="http://schemas.microsoft.com/office/drawing/2014/main" id="{F1117B4E-7D15-8D6A-6F2A-63D2FC5B7A34}"/>
              </a:ext>
            </a:extLst>
          </p:cNvPr>
          <p:cNvSpPr>
            <a:spLocks noGrp="1"/>
          </p:cNvSpPr>
          <p:nvPr>
            <p:ph type="body" sz="quarter" idx="1"/>
          </p:nvPr>
        </p:nvSpPr>
        <p:spPr/>
        <p:txBody>
          <a:bodyPr/>
          <a:lstStyle/>
          <a:p>
            <a:endParaRPr lang="en-IE" dirty="0"/>
          </a:p>
        </p:txBody>
      </p:sp>
    </p:spTree>
    <p:extLst>
      <p:ext uri="{BB962C8B-B14F-4D97-AF65-F5344CB8AC3E}">
        <p14:creationId xmlns:p14="http://schemas.microsoft.com/office/powerpoint/2010/main" val="4005625102"/>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D4336-E47F-6784-2292-11824D66700E}"/>
              </a:ext>
            </a:extLst>
          </p:cNvPr>
          <p:cNvSpPr>
            <a:spLocks noGrp="1"/>
          </p:cNvSpPr>
          <p:nvPr>
            <p:ph type="title"/>
          </p:nvPr>
        </p:nvSpPr>
        <p:spPr/>
        <p:txBody>
          <a:bodyPr/>
          <a:lstStyle/>
          <a:p>
            <a:r>
              <a:rPr lang="en-IE" dirty="0"/>
              <a:t>Migration</a:t>
            </a:r>
          </a:p>
        </p:txBody>
      </p:sp>
      <p:sp>
        <p:nvSpPr>
          <p:cNvPr id="3" name="Text Placeholder 2">
            <a:extLst>
              <a:ext uri="{FF2B5EF4-FFF2-40B4-BE49-F238E27FC236}">
                <a16:creationId xmlns:a16="http://schemas.microsoft.com/office/drawing/2014/main" id="{EAD83F22-BCBB-52C0-B09F-61B180961820}"/>
              </a:ext>
            </a:extLst>
          </p:cNvPr>
          <p:cNvSpPr>
            <a:spLocks noGrp="1"/>
          </p:cNvSpPr>
          <p:nvPr>
            <p:ph type="body" sz="quarter" idx="1"/>
          </p:nvPr>
        </p:nvSpPr>
        <p:spPr/>
        <p:txBody>
          <a:bodyPr/>
          <a:lstStyle/>
          <a:p>
            <a:endParaRPr lang="en-IE"/>
          </a:p>
        </p:txBody>
      </p:sp>
    </p:spTree>
    <p:extLst>
      <p:ext uri="{BB962C8B-B14F-4D97-AF65-F5344CB8AC3E}">
        <p14:creationId xmlns:p14="http://schemas.microsoft.com/office/powerpoint/2010/main" val="4141671111"/>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4"/>
          </p:nvPr>
        </p:nvSpPr>
        <p:spPr>
          <a:prstGeom prst="rect">
            <a:avLst/>
          </a:prstGeom>
        </p:spPr>
        <p:txBody>
          <a:bodyPr vert="horz" lIns="243840" tIns="121920" rIns="243840" bIns="121920" rtlCol="0" anchor="ctr"/>
          <a:lstStyle>
            <a:lvl1pPr algn="r">
              <a:defRPr sz="3200" b="0" i="0">
                <a:solidFill>
                  <a:schemeClr val="tx1">
                    <a:tint val="75000"/>
                  </a:schemeClr>
                </a:solidFill>
                <a:latin typeface="Roboto Slab Regular"/>
                <a:cs typeface="Roboto Slab Regular"/>
              </a:defRPr>
            </a:lvl1pPr>
          </a:lstStyle>
          <a:p>
            <a:fld id="{F074DFA7-C613-284F-BE8A-46920CEE1047}" type="slidenum">
              <a:rPr lang="en-US" smtClean="0"/>
              <a:pPr/>
              <a:t>36</a:t>
            </a:fld>
            <a:endParaRPr lang="en-US" dirty="0"/>
          </a:p>
        </p:txBody>
      </p:sp>
      <p:pic>
        <p:nvPicPr>
          <p:cNvPr id="2050" name="Picture 2">
            <a:extLst>
              <a:ext uri="{FF2B5EF4-FFF2-40B4-BE49-F238E27FC236}">
                <a16:creationId xmlns:a16="http://schemas.microsoft.com/office/drawing/2014/main" id="{45630BA7-F3FE-DBAE-517D-DCCB38CD2D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350" y="1439808"/>
            <a:ext cx="7775509" cy="488831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60BE6ED-F1AA-8C9A-F9EA-FFFA2AF8C77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27317" y="1969686"/>
            <a:ext cx="6989632" cy="435843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D38AA7F8-00DF-E3D8-740D-9861E246B05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266387" y="2098235"/>
            <a:ext cx="6989632" cy="422988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FF2D3116-04A5-9616-C2CF-FBA1FE8193E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2663" y="6665980"/>
            <a:ext cx="7926888" cy="459566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48F80863-8C76-916E-9F9F-9A085F7EED8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827317" y="6665979"/>
            <a:ext cx="6989632" cy="460184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0458E172-A634-4168-88DA-802339F8B99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515950" y="6659800"/>
            <a:ext cx="7213749" cy="460184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EBDB459-23DC-FE14-60B8-66FD21AE077C}"/>
              </a:ext>
            </a:extLst>
          </p:cNvPr>
          <p:cNvSpPr txBox="1"/>
          <p:nvPr/>
        </p:nvSpPr>
        <p:spPr>
          <a:xfrm>
            <a:off x="1699024" y="2882285"/>
            <a:ext cx="2112235" cy="584775"/>
          </a:xfrm>
          <a:prstGeom prst="rect">
            <a:avLst/>
          </a:prstGeom>
          <a:noFill/>
        </p:spPr>
        <p:txBody>
          <a:bodyPr wrap="square" rtlCol="0">
            <a:spAutoFit/>
          </a:bodyPr>
          <a:lstStyle/>
          <a:p>
            <a:r>
              <a:rPr lang="en-IE" sz="3200" dirty="0">
                <a:solidFill>
                  <a:schemeClr val="tx2">
                    <a:lumMod val="10000"/>
                  </a:schemeClr>
                </a:solidFill>
              </a:rPr>
              <a:t>Indian</a:t>
            </a:r>
          </a:p>
        </p:txBody>
      </p:sp>
      <p:sp>
        <p:nvSpPr>
          <p:cNvPr id="3" name="TextBox 2">
            <a:extLst>
              <a:ext uri="{FF2B5EF4-FFF2-40B4-BE49-F238E27FC236}">
                <a16:creationId xmlns:a16="http://schemas.microsoft.com/office/drawing/2014/main" id="{AC20984E-1CCC-CA04-B372-AEAF22320AD8}"/>
              </a:ext>
            </a:extLst>
          </p:cNvPr>
          <p:cNvSpPr txBox="1"/>
          <p:nvPr/>
        </p:nvSpPr>
        <p:spPr>
          <a:xfrm>
            <a:off x="10299328" y="2774831"/>
            <a:ext cx="2112235" cy="584775"/>
          </a:xfrm>
          <a:prstGeom prst="rect">
            <a:avLst/>
          </a:prstGeom>
          <a:noFill/>
        </p:spPr>
        <p:txBody>
          <a:bodyPr wrap="square" rtlCol="0">
            <a:spAutoFit/>
          </a:bodyPr>
          <a:lstStyle/>
          <a:p>
            <a:r>
              <a:rPr lang="en-IE" sz="3200" dirty="0">
                <a:solidFill>
                  <a:schemeClr val="tx2">
                    <a:lumMod val="10000"/>
                  </a:schemeClr>
                </a:solidFill>
              </a:rPr>
              <a:t>Brazilian</a:t>
            </a:r>
          </a:p>
        </p:txBody>
      </p:sp>
      <p:sp>
        <p:nvSpPr>
          <p:cNvPr id="5" name="TextBox 4">
            <a:extLst>
              <a:ext uri="{FF2B5EF4-FFF2-40B4-BE49-F238E27FC236}">
                <a16:creationId xmlns:a16="http://schemas.microsoft.com/office/drawing/2014/main" id="{606C15A7-5346-2722-53B5-7EC163801376}"/>
              </a:ext>
            </a:extLst>
          </p:cNvPr>
          <p:cNvSpPr txBox="1"/>
          <p:nvPr/>
        </p:nvSpPr>
        <p:spPr>
          <a:xfrm>
            <a:off x="17288960" y="2708007"/>
            <a:ext cx="2112235" cy="584775"/>
          </a:xfrm>
          <a:prstGeom prst="rect">
            <a:avLst/>
          </a:prstGeom>
          <a:noFill/>
        </p:spPr>
        <p:txBody>
          <a:bodyPr wrap="square" rtlCol="0">
            <a:spAutoFit/>
          </a:bodyPr>
          <a:lstStyle/>
          <a:p>
            <a:r>
              <a:rPr lang="en-IE" sz="3200" dirty="0" err="1">
                <a:solidFill>
                  <a:schemeClr val="tx2">
                    <a:lumMod val="10000"/>
                  </a:schemeClr>
                </a:solidFill>
              </a:rPr>
              <a:t>Ukranian</a:t>
            </a:r>
            <a:endParaRPr lang="en-IE" sz="3200" dirty="0">
              <a:solidFill>
                <a:schemeClr val="tx2">
                  <a:lumMod val="10000"/>
                </a:schemeClr>
              </a:solidFill>
            </a:endParaRPr>
          </a:p>
        </p:txBody>
      </p:sp>
      <p:sp>
        <p:nvSpPr>
          <p:cNvPr id="6" name="TextBox 5">
            <a:extLst>
              <a:ext uri="{FF2B5EF4-FFF2-40B4-BE49-F238E27FC236}">
                <a16:creationId xmlns:a16="http://schemas.microsoft.com/office/drawing/2014/main" id="{496E703B-0508-6D31-0EF1-47BF1F59C442}"/>
              </a:ext>
            </a:extLst>
          </p:cNvPr>
          <p:cNvSpPr txBox="1"/>
          <p:nvPr/>
        </p:nvSpPr>
        <p:spPr>
          <a:xfrm>
            <a:off x="1699024" y="7401267"/>
            <a:ext cx="2112235" cy="584775"/>
          </a:xfrm>
          <a:prstGeom prst="rect">
            <a:avLst/>
          </a:prstGeom>
          <a:noFill/>
        </p:spPr>
        <p:txBody>
          <a:bodyPr wrap="square" rtlCol="0">
            <a:spAutoFit/>
          </a:bodyPr>
          <a:lstStyle/>
          <a:p>
            <a:r>
              <a:rPr lang="en-IE" sz="3200" dirty="0">
                <a:solidFill>
                  <a:schemeClr val="tx2">
                    <a:lumMod val="10000"/>
                  </a:schemeClr>
                </a:solidFill>
              </a:rPr>
              <a:t>Polish</a:t>
            </a:r>
          </a:p>
        </p:txBody>
      </p:sp>
      <p:sp>
        <p:nvSpPr>
          <p:cNvPr id="7" name="TextBox 6">
            <a:extLst>
              <a:ext uri="{FF2B5EF4-FFF2-40B4-BE49-F238E27FC236}">
                <a16:creationId xmlns:a16="http://schemas.microsoft.com/office/drawing/2014/main" id="{618B939C-8583-D80E-BC5A-D3036E1827CB}"/>
              </a:ext>
            </a:extLst>
          </p:cNvPr>
          <p:cNvSpPr txBox="1"/>
          <p:nvPr/>
        </p:nvSpPr>
        <p:spPr>
          <a:xfrm>
            <a:off x="10055424" y="7366104"/>
            <a:ext cx="2112235" cy="584775"/>
          </a:xfrm>
          <a:prstGeom prst="rect">
            <a:avLst/>
          </a:prstGeom>
          <a:noFill/>
        </p:spPr>
        <p:txBody>
          <a:bodyPr wrap="square" rtlCol="0">
            <a:spAutoFit/>
          </a:bodyPr>
          <a:lstStyle/>
          <a:p>
            <a:r>
              <a:rPr lang="en-IE" sz="3200" dirty="0">
                <a:solidFill>
                  <a:schemeClr val="tx2">
                    <a:lumMod val="10000"/>
                  </a:schemeClr>
                </a:solidFill>
              </a:rPr>
              <a:t>Africa</a:t>
            </a:r>
          </a:p>
        </p:txBody>
      </p:sp>
      <p:sp>
        <p:nvSpPr>
          <p:cNvPr id="8" name="TextBox 7">
            <a:extLst>
              <a:ext uri="{FF2B5EF4-FFF2-40B4-BE49-F238E27FC236}">
                <a16:creationId xmlns:a16="http://schemas.microsoft.com/office/drawing/2014/main" id="{145BD551-192B-51C5-626F-9A42C9F54071}"/>
              </a:ext>
            </a:extLst>
          </p:cNvPr>
          <p:cNvSpPr txBox="1"/>
          <p:nvPr/>
        </p:nvSpPr>
        <p:spPr>
          <a:xfrm>
            <a:off x="17864467" y="7357865"/>
            <a:ext cx="2112235" cy="584775"/>
          </a:xfrm>
          <a:prstGeom prst="rect">
            <a:avLst/>
          </a:prstGeom>
          <a:noFill/>
        </p:spPr>
        <p:txBody>
          <a:bodyPr wrap="square" rtlCol="0">
            <a:spAutoFit/>
          </a:bodyPr>
          <a:lstStyle/>
          <a:p>
            <a:r>
              <a:rPr lang="en-IE" sz="3200" dirty="0">
                <a:solidFill>
                  <a:schemeClr val="tx2">
                    <a:lumMod val="10000"/>
                  </a:schemeClr>
                </a:solidFill>
              </a:rPr>
              <a:t>UK</a:t>
            </a:r>
          </a:p>
        </p:txBody>
      </p:sp>
      <p:sp>
        <p:nvSpPr>
          <p:cNvPr id="9" name="Title 1">
            <a:extLst>
              <a:ext uri="{FF2B5EF4-FFF2-40B4-BE49-F238E27FC236}">
                <a16:creationId xmlns:a16="http://schemas.microsoft.com/office/drawing/2014/main" id="{546DF3EB-22A5-C021-68A9-A8CF95DBD6F6}"/>
              </a:ext>
            </a:extLst>
          </p:cNvPr>
          <p:cNvSpPr>
            <a:spLocks noGrp="1"/>
          </p:cNvSpPr>
          <p:nvPr>
            <p:ph type="title"/>
          </p:nvPr>
        </p:nvSpPr>
        <p:spPr>
          <a:xfrm>
            <a:off x="8777072" y="113949"/>
            <a:ext cx="21918016" cy="2286000"/>
          </a:xfrm>
        </p:spPr>
        <p:txBody>
          <a:bodyPr/>
          <a:lstStyle/>
          <a:p>
            <a:r>
              <a:rPr lang="en-US" dirty="0"/>
              <a:t>  Age profile </a:t>
            </a:r>
          </a:p>
        </p:txBody>
      </p:sp>
    </p:spTree>
    <p:extLst>
      <p:ext uri="{BB962C8B-B14F-4D97-AF65-F5344CB8AC3E}">
        <p14:creationId xmlns:p14="http://schemas.microsoft.com/office/powerpoint/2010/main" val="669287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87673-511F-F32C-63F0-5BA6EB8E2043}"/>
              </a:ext>
            </a:extLst>
          </p:cNvPr>
          <p:cNvSpPr>
            <a:spLocks noGrp="1"/>
          </p:cNvSpPr>
          <p:nvPr>
            <p:ph type="title"/>
          </p:nvPr>
        </p:nvSpPr>
        <p:spPr>
          <a:xfrm>
            <a:off x="496570" y="671830"/>
            <a:ext cx="21723350" cy="1461770"/>
          </a:xfrm>
        </p:spPr>
        <p:txBody>
          <a:bodyPr>
            <a:normAutofit fontScale="90000"/>
          </a:bodyPr>
          <a:lstStyle/>
          <a:p>
            <a:r>
              <a:rPr lang="en-IE" dirty="0"/>
              <a:t>Ireland is looking and sounding different.</a:t>
            </a:r>
          </a:p>
        </p:txBody>
      </p:sp>
      <p:sp>
        <p:nvSpPr>
          <p:cNvPr id="4" name="Text Placeholder 3">
            <a:extLst>
              <a:ext uri="{FF2B5EF4-FFF2-40B4-BE49-F238E27FC236}">
                <a16:creationId xmlns:a16="http://schemas.microsoft.com/office/drawing/2014/main" id="{B2354F45-BDAC-07DE-B689-0511A4666ACA}"/>
              </a:ext>
            </a:extLst>
          </p:cNvPr>
          <p:cNvSpPr>
            <a:spLocks noGrp="1"/>
          </p:cNvSpPr>
          <p:nvPr>
            <p:ph type="body" sz="quarter" idx="12"/>
          </p:nvPr>
        </p:nvSpPr>
        <p:spPr>
          <a:xfrm>
            <a:off x="1005840" y="2133601"/>
            <a:ext cx="21214080" cy="10636250"/>
          </a:xfrm>
        </p:spPr>
        <p:txBody>
          <a:bodyPr>
            <a:normAutofit/>
          </a:bodyPr>
          <a:lstStyle/>
          <a:p>
            <a:r>
              <a:rPr lang="en-IE" sz="6100" dirty="0">
                <a:solidFill>
                  <a:srgbClr val="384350"/>
                </a:solidFill>
                <a:latin typeface="Roboto Sans"/>
              </a:rPr>
              <a:t>Census 2022 finds that </a:t>
            </a:r>
          </a:p>
          <a:p>
            <a:pPr marL="857250" indent="-857250">
              <a:buFontTx/>
              <a:buChar char="-"/>
            </a:pPr>
            <a:r>
              <a:rPr lang="en-IE" sz="6100" dirty="0">
                <a:solidFill>
                  <a:srgbClr val="384350"/>
                </a:solidFill>
                <a:latin typeface="Roboto Sans"/>
              </a:rPr>
              <a:t>88% of the population are Irish citizens. 77% identified as White Irish. </a:t>
            </a:r>
          </a:p>
          <a:p>
            <a:pPr marL="857250" indent="-857250">
              <a:buFontTx/>
              <a:buChar char="-"/>
            </a:pPr>
            <a:r>
              <a:rPr lang="en-IE" b="0" dirty="0">
                <a:solidFill>
                  <a:srgbClr val="384350"/>
                </a:solidFill>
                <a:effectLst/>
                <a:latin typeface="Roboto Sans"/>
              </a:rPr>
              <a:t>More than 750,000 people spoke a language other than English or Irish at home. </a:t>
            </a:r>
          </a:p>
          <a:p>
            <a:pPr marL="857250" indent="-857250">
              <a:buFontTx/>
              <a:buChar char="-"/>
            </a:pPr>
            <a:r>
              <a:rPr lang="en-IE" dirty="0">
                <a:solidFill>
                  <a:srgbClr val="384350"/>
                </a:solidFill>
                <a:latin typeface="Roboto Sans"/>
              </a:rPr>
              <a:t>About 95,000 say that they can’t speak English well or at all.</a:t>
            </a:r>
          </a:p>
          <a:p>
            <a:pPr marL="857250" indent="-857250">
              <a:buFontTx/>
              <a:buChar char="-"/>
            </a:pPr>
            <a:r>
              <a:rPr lang="en-IE" b="1" dirty="0">
                <a:solidFill>
                  <a:srgbClr val="384350"/>
                </a:solidFill>
                <a:latin typeface="Roboto Sans"/>
              </a:rPr>
              <a:t>Looking only at Irish citizens, 30,000 Irish citizens said they can’t speak English well and another 5,000 said they can’t speak English at all – that’s 35,000 Irish citizens with spoken English difficulties</a:t>
            </a:r>
            <a:r>
              <a:rPr lang="en-IE" dirty="0">
                <a:solidFill>
                  <a:srgbClr val="384350"/>
                </a:solidFill>
                <a:latin typeface="Roboto Sans"/>
              </a:rPr>
              <a:t>, let alone literacy issues.</a:t>
            </a:r>
          </a:p>
          <a:p>
            <a:pPr marL="857250" indent="-857250">
              <a:buFontTx/>
              <a:buChar char="-"/>
            </a:pPr>
            <a:endParaRPr lang="en-IE" dirty="0"/>
          </a:p>
          <a:p>
            <a:pPr marL="857250" indent="-857250">
              <a:buFontTx/>
              <a:buChar char="-"/>
            </a:pPr>
            <a:endParaRPr lang="en-IE" dirty="0"/>
          </a:p>
        </p:txBody>
      </p:sp>
    </p:spTree>
    <p:extLst>
      <p:ext uri="{BB962C8B-B14F-4D97-AF65-F5344CB8AC3E}">
        <p14:creationId xmlns:p14="http://schemas.microsoft.com/office/powerpoint/2010/main" val="415587286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03F0A20-C83B-1D4F-111A-22814FB5189D}"/>
              </a:ext>
            </a:extLst>
          </p:cNvPr>
          <p:cNvPicPr>
            <a:picLocks noChangeAspect="1"/>
          </p:cNvPicPr>
          <p:nvPr/>
        </p:nvPicPr>
        <p:blipFill>
          <a:blip r:embed="rId3"/>
          <a:stretch>
            <a:fillRect/>
          </a:stretch>
        </p:blipFill>
        <p:spPr>
          <a:xfrm>
            <a:off x="270162" y="164806"/>
            <a:ext cx="19784293" cy="13386388"/>
          </a:xfrm>
          <a:prstGeom prst="rect">
            <a:avLst/>
          </a:prstGeom>
        </p:spPr>
      </p:pic>
    </p:spTree>
    <p:extLst>
      <p:ext uri="{BB962C8B-B14F-4D97-AF65-F5344CB8AC3E}">
        <p14:creationId xmlns:p14="http://schemas.microsoft.com/office/powerpoint/2010/main" val="1704915530"/>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D4336-E47F-6784-2292-11824D66700E}"/>
              </a:ext>
            </a:extLst>
          </p:cNvPr>
          <p:cNvSpPr>
            <a:spLocks noGrp="1"/>
          </p:cNvSpPr>
          <p:nvPr>
            <p:ph type="title"/>
          </p:nvPr>
        </p:nvSpPr>
        <p:spPr/>
        <p:txBody>
          <a:bodyPr/>
          <a:lstStyle/>
          <a:p>
            <a:r>
              <a:rPr lang="en-IE" dirty="0"/>
              <a:t>The big picture</a:t>
            </a:r>
          </a:p>
        </p:txBody>
      </p:sp>
      <p:sp>
        <p:nvSpPr>
          <p:cNvPr id="3" name="Text Placeholder 2">
            <a:extLst>
              <a:ext uri="{FF2B5EF4-FFF2-40B4-BE49-F238E27FC236}">
                <a16:creationId xmlns:a16="http://schemas.microsoft.com/office/drawing/2014/main" id="{EAD83F22-BCBB-52C0-B09F-61B180961820}"/>
              </a:ext>
            </a:extLst>
          </p:cNvPr>
          <p:cNvSpPr>
            <a:spLocks noGrp="1"/>
          </p:cNvSpPr>
          <p:nvPr>
            <p:ph type="body" sz="quarter" idx="1"/>
          </p:nvPr>
        </p:nvSpPr>
        <p:spPr/>
        <p:txBody>
          <a:bodyPr/>
          <a:lstStyle/>
          <a:p>
            <a:endParaRPr lang="en-IE"/>
          </a:p>
        </p:txBody>
      </p:sp>
    </p:spTree>
    <p:extLst>
      <p:ext uri="{BB962C8B-B14F-4D97-AF65-F5344CB8AC3E}">
        <p14:creationId xmlns:p14="http://schemas.microsoft.com/office/powerpoint/2010/main" val="387443550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of ireland with black lines&#10;&#10;Description automatically generated">
            <a:extLst>
              <a:ext uri="{FF2B5EF4-FFF2-40B4-BE49-F238E27FC236}">
                <a16:creationId xmlns:a16="http://schemas.microsoft.com/office/drawing/2014/main" id="{45B24C4A-C35D-5F3C-03C1-F2890E606F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7560" y="289560"/>
            <a:ext cx="10088880" cy="13136880"/>
          </a:xfrm>
          <a:prstGeom prst="rect">
            <a:avLst/>
          </a:prstGeom>
        </p:spPr>
      </p:pic>
    </p:spTree>
    <p:extLst>
      <p:ext uri="{BB962C8B-B14F-4D97-AF65-F5344CB8AC3E}">
        <p14:creationId xmlns:p14="http://schemas.microsoft.com/office/powerpoint/2010/main" val="3627419260"/>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6C22D-17EB-EFFA-4E4C-765586EF22E5}"/>
              </a:ext>
            </a:extLst>
          </p:cNvPr>
          <p:cNvSpPr>
            <a:spLocks noGrp="1"/>
          </p:cNvSpPr>
          <p:nvPr>
            <p:ph type="title"/>
          </p:nvPr>
        </p:nvSpPr>
        <p:spPr/>
        <p:txBody>
          <a:bodyPr/>
          <a:lstStyle/>
          <a:p>
            <a:r>
              <a:rPr lang="en-IE" dirty="0"/>
              <a:t>We socially protect everyone in Ireland.</a:t>
            </a:r>
          </a:p>
        </p:txBody>
      </p:sp>
      <p:sp>
        <p:nvSpPr>
          <p:cNvPr id="3" name="Text Placeholder 2">
            <a:extLst>
              <a:ext uri="{FF2B5EF4-FFF2-40B4-BE49-F238E27FC236}">
                <a16:creationId xmlns:a16="http://schemas.microsoft.com/office/drawing/2014/main" id="{ADCAED66-6815-81AF-2F14-E83EF29A9676}"/>
              </a:ext>
            </a:extLst>
          </p:cNvPr>
          <p:cNvSpPr>
            <a:spLocks noGrp="1"/>
          </p:cNvSpPr>
          <p:nvPr>
            <p:ph type="body" sz="quarter" idx="11"/>
          </p:nvPr>
        </p:nvSpPr>
        <p:spPr/>
        <p:txBody>
          <a:bodyPr/>
          <a:lstStyle/>
          <a:p>
            <a:endParaRPr lang="en-IE"/>
          </a:p>
        </p:txBody>
      </p:sp>
      <p:sp>
        <p:nvSpPr>
          <p:cNvPr id="4" name="Text Placeholder 3">
            <a:extLst>
              <a:ext uri="{FF2B5EF4-FFF2-40B4-BE49-F238E27FC236}">
                <a16:creationId xmlns:a16="http://schemas.microsoft.com/office/drawing/2014/main" id="{C728CF5D-1331-E06A-7183-E4FE9FEBD554}"/>
              </a:ext>
            </a:extLst>
          </p:cNvPr>
          <p:cNvSpPr>
            <a:spLocks noGrp="1"/>
          </p:cNvSpPr>
          <p:nvPr>
            <p:ph type="body" sz="quarter" idx="12"/>
          </p:nvPr>
        </p:nvSpPr>
        <p:spPr/>
        <p:txBody>
          <a:bodyPr/>
          <a:lstStyle/>
          <a:p>
            <a:endParaRPr lang="en-IE"/>
          </a:p>
        </p:txBody>
      </p:sp>
    </p:spTree>
    <p:extLst>
      <p:ext uri="{BB962C8B-B14F-4D97-AF65-F5344CB8AC3E}">
        <p14:creationId xmlns:p14="http://schemas.microsoft.com/office/powerpoint/2010/main" val="811156813"/>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square with white text and blue icons&#10;&#10;Description automatically generated with medium confidence">
            <a:extLst>
              <a:ext uri="{FF2B5EF4-FFF2-40B4-BE49-F238E27FC236}">
                <a16:creationId xmlns:a16="http://schemas.microsoft.com/office/drawing/2014/main" id="{1CA6C1CF-2540-EBC0-C03F-DD05DED42C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0124"/>
            <a:ext cx="24491889" cy="9686926"/>
          </a:xfrm>
          <a:prstGeom prst="rect">
            <a:avLst/>
          </a:prstGeom>
        </p:spPr>
      </p:pic>
    </p:spTree>
    <p:extLst>
      <p:ext uri="{BB962C8B-B14F-4D97-AF65-F5344CB8AC3E}">
        <p14:creationId xmlns:p14="http://schemas.microsoft.com/office/powerpoint/2010/main" val="837380970"/>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company's process&#10;&#10;Description automatically generated with medium confidence">
            <a:extLst>
              <a:ext uri="{FF2B5EF4-FFF2-40B4-BE49-F238E27FC236}">
                <a16:creationId xmlns:a16="http://schemas.microsoft.com/office/drawing/2014/main" id="{1AEF5FE1-E521-4D37-CF1D-57D8B93A61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175" y="1314450"/>
            <a:ext cx="21049362" cy="11891043"/>
          </a:xfrm>
          <a:prstGeom prst="rect">
            <a:avLst/>
          </a:prstGeom>
        </p:spPr>
      </p:pic>
    </p:spTree>
    <p:extLst>
      <p:ext uri="{BB962C8B-B14F-4D97-AF65-F5344CB8AC3E}">
        <p14:creationId xmlns:p14="http://schemas.microsoft.com/office/powerpoint/2010/main" val="67259778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of ireland with black lines&#10;&#10;Description automatically generated">
            <a:extLst>
              <a:ext uri="{FF2B5EF4-FFF2-40B4-BE49-F238E27FC236}">
                <a16:creationId xmlns:a16="http://schemas.microsoft.com/office/drawing/2014/main" id="{45B24C4A-C35D-5F3C-03C1-F2890E606F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7560" y="289560"/>
            <a:ext cx="10088880" cy="13136880"/>
          </a:xfrm>
          <a:prstGeom prst="rect">
            <a:avLst/>
          </a:prstGeom>
        </p:spPr>
      </p:pic>
      <p:pic>
        <p:nvPicPr>
          <p:cNvPr id="3" name="Picture 2" descr="A blue letter on a black background&#10;&#10;Description automatically generated">
            <a:extLst>
              <a:ext uri="{FF2B5EF4-FFF2-40B4-BE49-F238E27FC236}">
                <a16:creationId xmlns:a16="http://schemas.microsoft.com/office/drawing/2014/main" id="{2A5830FD-C299-30C4-1FCC-DE790F884D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6579" y="2037943"/>
            <a:ext cx="5335215" cy="1028934"/>
          </a:xfrm>
          <a:prstGeom prst="rect">
            <a:avLst/>
          </a:prstGeom>
        </p:spPr>
      </p:pic>
      <p:pic>
        <p:nvPicPr>
          <p:cNvPr id="10" name="Graphic 9">
            <a:extLst>
              <a:ext uri="{FF2B5EF4-FFF2-40B4-BE49-F238E27FC236}">
                <a16:creationId xmlns:a16="http://schemas.microsoft.com/office/drawing/2014/main" id="{5CE40EA6-8F26-226D-5DF6-96A591BF47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961551" y="9557905"/>
            <a:ext cx="4357688" cy="3333750"/>
          </a:xfrm>
          <a:prstGeom prst="rect">
            <a:avLst/>
          </a:prstGeom>
        </p:spPr>
      </p:pic>
      <p:cxnSp>
        <p:nvCxnSpPr>
          <p:cNvPr id="14" name="Straight Arrow Connector 13">
            <a:extLst>
              <a:ext uri="{FF2B5EF4-FFF2-40B4-BE49-F238E27FC236}">
                <a16:creationId xmlns:a16="http://schemas.microsoft.com/office/drawing/2014/main" id="{23D5A9DA-22BB-53B8-5980-52D1806EA251}"/>
              </a:ext>
            </a:extLst>
          </p:cNvPr>
          <p:cNvCxnSpPr>
            <a:cxnSpLocks/>
          </p:cNvCxnSpPr>
          <p:nvPr/>
        </p:nvCxnSpPr>
        <p:spPr>
          <a:xfrm>
            <a:off x="7147560" y="2543175"/>
            <a:ext cx="3053715" cy="0"/>
          </a:xfrm>
          <a:prstGeom prst="straightConnector1">
            <a:avLst/>
          </a:prstGeom>
          <a:noFill/>
          <a:ln w="762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6" name="Straight Arrow Connector 15">
            <a:extLst>
              <a:ext uri="{FF2B5EF4-FFF2-40B4-BE49-F238E27FC236}">
                <a16:creationId xmlns:a16="http://schemas.microsoft.com/office/drawing/2014/main" id="{BA5761FA-3170-4976-AC80-13CA9FC950CA}"/>
              </a:ext>
            </a:extLst>
          </p:cNvPr>
          <p:cNvCxnSpPr>
            <a:cxnSpLocks/>
          </p:cNvCxnSpPr>
          <p:nvPr/>
        </p:nvCxnSpPr>
        <p:spPr>
          <a:xfrm flipH="1" flipV="1">
            <a:off x="17236440" y="7658100"/>
            <a:ext cx="2903955" cy="1899805"/>
          </a:xfrm>
          <a:prstGeom prst="straightConnector1">
            <a:avLst/>
          </a:prstGeom>
          <a:noFill/>
          <a:ln w="762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674257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Ireland through geological time">
            <a:hlinkClick r:id="" action="ppaction://media"/>
            <a:extLst>
              <a:ext uri="{FF2B5EF4-FFF2-40B4-BE49-F238E27FC236}">
                <a16:creationId xmlns:a16="http://schemas.microsoft.com/office/drawing/2014/main" id="{318DF095-6CCB-6E97-36DC-A3EF17AADA83}"/>
              </a:ext>
            </a:extLst>
          </p:cNvPr>
          <p:cNvPicPr>
            <a:picLocks noRot="1" noChangeAspect="1"/>
          </p:cNvPicPr>
          <p:nvPr>
            <a:videoFile r:link="rId1"/>
          </p:nvPr>
        </p:nvPicPr>
        <p:blipFill>
          <a:blip r:embed="rId3"/>
          <a:stretch>
            <a:fillRect/>
          </a:stretch>
        </p:blipFill>
        <p:spPr>
          <a:xfrm>
            <a:off x="485775" y="0"/>
            <a:ext cx="23631525" cy="13351811"/>
          </a:xfrm>
          <a:prstGeom prst="rect">
            <a:avLst/>
          </a:prstGeom>
        </p:spPr>
      </p:pic>
    </p:spTree>
    <p:extLst>
      <p:ext uri="{BB962C8B-B14F-4D97-AF65-F5344CB8AC3E}">
        <p14:creationId xmlns:p14="http://schemas.microsoft.com/office/powerpoint/2010/main" val="41271810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619121C-C2C1-05E2-FBB1-C55F2E6E2424}"/>
              </a:ext>
            </a:extLst>
          </p:cNvPr>
          <p:cNvPicPr>
            <a:picLocks noChangeAspect="1"/>
          </p:cNvPicPr>
          <p:nvPr/>
        </p:nvPicPr>
        <p:blipFill>
          <a:blip r:embed="rId3"/>
          <a:stretch>
            <a:fillRect/>
          </a:stretch>
        </p:blipFill>
        <p:spPr>
          <a:xfrm>
            <a:off x="1576387" y="3543300"/>
            <a:ext cx="21231225" cy="7886700"/>
          </a:xfrm>
          <a:prstGeom prst="rect">
            <a:avLst/>
          </a:prstGeom>
        </p:spPr>
      </p:pic>
      <p:sp>
        <p:nvSpPr>
          <p:cNvPr id="14" name="Title 3">
            <a:extLst>
              <a:ext uri="{FF2B5EF4-FFF2-40B4-BE49-F238E27FC236}">
                <a16:creationId xmlns:a16="http://schemas.microsoft.com/office/drawing/2014/main" id="{9B43BC60-2D9F-210A-2B47-C2175402813C}"/>
              </a:ext>
            </a:extLst>
          </p:cNvPr>
          <p:cNvSpPr txBox="1">
            <a:spLocks/>
          </p:cNvSpPr>
          <p:nvPr/>
        </p:nvSpPr>
        <p:spPr>
          <a:xfrm>
            <a:off x="1441449" y="946149"/>
            <a:ext cx="20132675" cy="2597151"/>
          </a:xfrm>
          <a:prstGeom prst="rect">
            <a:avLst/>
          </a:prstGeom>
        </p:spPr>
        <p:txBody>
          <a:bodyPr>
            <a:normAutofit/>
          </a:bodyPr>
          <a:lstStyle>
            <a:lvl1pPr marL="0" marR="0" indent="0" algn="l" defTabSz="825500" eaLnBrk="1" latinLnBrk="0" hangingPunct="1">
              <a:lnSpc>
                <a:spcPct val="100000"/>
              </a:lnSpc>
              <a:spcBef>
                <a:spcPts val="0"/>
              </a:spcBef>
              <a:spcAft>
                <a:spcPts val="0"/>
              </a:spcAft>
              <a:buClrTx/>
              <a:buSzTx/>
              <a:buFontTx/>
              <a:buNone/>
              <a:tabLst/>
              <a:defRPr sz="9600" b="1" i="0" u="none" strike="noStrike" cap="none" spc="-180" baseline="0">
                <a:ln>
                  <a:noFill/>
                </a:ln>
                <a:solidFill>
                  <a:srgbClr val="004D44"/>
                </a:solidFill>
                <a:uFillTx/>
                <a:latin typeface="+mn-lt"/>
                <a:ea typeface="Open Sans"/>
                <a:cs typeface="Open Sans"/>
                <a:sym typeface="Open Sans"/>
              </a:defRPr>
            </a:lvl1pPr>
            <a:lvl2pPr marL="0" marR="0" indent="228600" algn="ctr" defTabSz="825500" eaLnBrk="1" latinLnBrk="0" hangingPunct="1">
              <a:lnSpc>
                <a:spcPct val="100000"/>
              </a:lnSpc>
              <a:spcBef>
                <a:spcPts val="0"/>
              </a:spcBef>
              <a:spcAft>
                <a:spcPts val="0"/>
              </a:spcAft>
              <a:buClrTx/>
              <a:buSzTx/>
              <a:buFontTx/>
              <a:buNone/>
              <a:tabLst/>
              <a:defRPr sz="5700" b="1" i="0" u="none" strike="noStrike" cap="all" spc="513" baseline="0">
                <a:ln>
                  <a:noFill/>
                </a:ln>
                <a:solidFill>
                  <a:srgbClr val="9B895A"/>
                </a:solidFill>
                <a:uFillTx/>
                <a:latin typeface="Open Sans"/>
                <a:ea typeface="Open Sans"/>
                <a:cs typeface="Open Sans"/>
                <a:sym typeface="Open Sans"/>
              </a:defRPr>
            </a:lvl2pPr>
            <a:lvl3pPr marL="0" marR="0" indent="457200" algn="ctr" defTabSz="825500" eaLnBrk="1" latinLnBrk="0" hangingPunct="1">
              <a:lnSpc>
                <a:spcPct val="100000"/>
              </a:lnSpc>
              <a:spcBef>
                <a:spcPts val="0"/>
              </a:spcBef>
              <a:spcAft>
                <a:spcPts val="0"/>
              </a:spcAft>
              <a:buClrTx/>
              <a:buSzTx/>
              <a:buFontTx/>
              <a:buNone/>
              <a:tabLst/>
              <a:defRPr sz="5700" b="1" i="0" u="none" strike="noStrike" cap="all" spc="513" baseline="0">
                <a:ln>
                  <a:noFill/>
                </a:ln>
                <a:solidFill>
                  <a:srgbClr val="9B895A"/>
                </a:solidFill>
                <a:uFillTx/>
                <a:latin typeface="Open Sans"/>
                <a:ea typeface="Open Sans"/>
                <a:cs typeface="Open Sans"/>
                <a:sym typeface="Open Sans"/>
              </a:defRPr>
            </a:lvl3pPr>
            <a:lvl4pPr marL="0" marR="0" indent="685800" algn="ctr" defTabSz="825500" eaLnBrk="1" latinLnBrk="0" hangingPunct="1">
              <a:lnSpc>
                <a:spcPct val="100000"/>
              </a:lnSpc>
              <a:spcBef>
                <a:spcPts val="0"/>
              </a:spcBef>
              <a:spcAft>
                <a:spcPts val="0"/>
              </a:spcAft>
              <a:buClrTx/>
              <a:buSzTx/>
              <a:buFontTx/>
              <a:buNone/>
              <a:tabLst/>
              <a:defRPr sz="5700" b="1" i="0" u="none" strike="noStrike" cap="all" spc="513" baseline="0">
                <a:ln>
                  <a:noFill/>
                </a:ln>
                <a:solidFill>
                  <a:srgbClr val="9B895A"/>
                </a:solidFill>
                <a:uFillTx/>
                <a:latin typeface="Open Sans"/>
                <a:ea typeface="Open Sans"/>
                <a:cs typeface="Open Sans"/>
                <a:sym typeface="Open Sans"/>
              </a:defRPr>
            </a:lvl4pPr>
            <a:lvl5pPr marL="0" marR="0" indent="914400" algn="ctr" defTabSz="825500" eaLnBrk="1" latinLnBrk="0" hangingPunct="1">
              <a:lnSpc>
                <a:spcPct val="100000"/>
              </a:lnSpc>
              <a:spcBef>
                <a:spcPts val="0"/>
              </a:spcBef>
              <a:spcAft>
                <a:spcPts val="0"/>
              </a:spcAft>
              <a:buClrTx/>
              <a:buSzTx/>
              <a:buFontTx/>
              <a:buNone/>
              <a:tabLst/>
              <a:defRPr sz="5700" b="1" i="0" u="none" strike="noStrike" cap="all" spc="513" baseline="0">
                <a:ln>
                  <a:noFill/>
                </a:ln>
                <a:solidFill>
                  <a:srgbClr val="9B895A"/>
                </a:solidFill>
                <a:uFillTx/>
                <a:latin typeface="Open Sans"/>
                <a:ea typeface="Open Sans"/>
                <a:cs typeface="Open Sans"/>
                <a:sym typeface="Open Sans"/>
              </a:defRPr>
            </a:lvl5pPr>
            <a:lvl6pPr marL="0" marR="0" indent="1143000" algn="ctr" defTabSz="825500" eaLnBrk="1" latinLnBrk="0" hangingPunct="1">
              <a:lnSpc>
                <a:spcPct val="100000"/>
              </a:lnSpc>
              <a:spcBef>
                <a:spcPts val="0"/>
              </a:spcBef>
              <a:spcAft>
                <a:spcPts val="0"/>
              </a:spcAft>
              <a:buClrTx/>
              <a:buSzTx/>
              <a:buFontTx/>
              <a:buNone/>
              <a:tabLst/>
              <a:defRPr sz="5700" b="1" i="0" u="none" strike="noStrike" cap="all" spc="513" baseline="0">
                <a:ln>
                  <a:noFill/>
                </a:ln>
                <a:solidFill>
                  <a:srgbClr val="9B895A"/>
                </a:solidFill>
                <a:uFillTx/>
                <a:latin typeface="Open Sans"/>
                <a:ea typeface="Open Sans"/>
                <a:cs typeface="Open Sans"/>
                <a:sym typeface="Open Sans"/>
              </a:defRPr>
            </a:lvl6pPr>
            <a:lvl7pPr marL="0" marR="0" indent="1371600" algn="ctr" defTabSz="825500" eaLnBrk="1" latinLnBrk="0" hangingPunct="1">
              <a:lnSpc>
                <a:spcPct val="100000"/>
              </a:lnSpc>
              <a:spcBef>
                <a:spcPts val="0"/>
              </a:spcBef>
              <a:spcAft>
                <a:spcPts val="0"/>
              </a:spcAft>
              <a:buClrTx/>
              <a:buSzTx/>
              <a:buFontTx/>
              <a:buNone/>
              <a:tabLst/>
              <a:defRPr sz="5700" b="1" i="0" u="none" strike="noStrike" cap="all" spc="513" baseline="0">
                <a:ln>
                  <a:noFill/>
                </a:ln>
                <a:solidFill>
                  <a:srgbClr val="9B895A"/>
                </a:solidFill>
                <a:uFillTx/>
                <a:latin typeface="Open Sans"/>
                <a:ea typeface="Open Sans"/>
                <a:cs typeface="Open Sans"/>
                <a:sym typeface="Open Sans"/>
              </a:defRPr>
            </a:lvl7pPr>
            <a:lvl8pPr marL="0" marR="0" indent="1600200" algn="ctr" defTabSz="825500" eaLnBrk="1" latinLnBrk="0" hangingPunct="1">
              <a:lnSpc>
                <a:spcPct val="100000"/>
              </a:lnSpc>
              <a:spcBef>
                <a:spcPts val="0"/>
              </a:spcBef>
              <a:spcAft>
                <a:spcPts val="0"/>
              </a:spcAft>
              <a:buClrTx/>
              <a:buSzTx/>
              <a:buFontTx/>
              <a:buNone/>
              <a:tabLst/>
              <a:defRPr sz="5700" b="1" i="0" u="none" strike="noStrike" cap="all" spc="513" baseline="0">
                <a:ln>
                  <a:noFill/>
                </a:ln>
                <a:solidFill>
                  <a:srgbClr val="9B895A"/>
                </a:solidFill>
                <a:uFillTx/>
                <a:latin typeface="Open Sans"/>
                <a:ea typeface="Open Sans"/>
                <a:cs typeface="Open Sans"/>
                <a:sym typeface="Open Sans"/>
              </a:defRPr>
            </a:lvl8pPr>
            <a:lvl9pPr marL="0" marR="0" indent="1828800" algn="ctr" defTabSz="825500" eaLnBrk="1" latinLnBrk="0" hangingPunct="1">
              <a:lnSpc>
                <a:spcPct val="100000"/>
              </a:lnSpc>
              <a:spcBef>
                <a:spcPts val="0"/>
              </a:spcBef>
              <a:spcAft>
                <a:spcPts val="0"/>
              </a:spcAft>
              <a:buClrTx/>
              <a:buSzTx/>
              <a:buFontTx/>
              <a:buNone/>
              <a:tabLst/>
              <a:defRPr sz="5700" b="1" i="0" u="none" strike="noStrike" cap="all" spc="513" baseline="0">
                <a:ln>
                  <a:noFill/>
                </a:ln>
                <a:solidFill>
                  <a:srgbClr val="9B895A"/>
                </a:solidFill>
                <a:uFillTx/>
                <a:latin typeface="Open Sans"/>
                <a:ea typeface="Open Sans"/>
                <a:cs typeface="Open Sans"/>
                <a:sym typeface="Open Sans"/>
              </a:defRPr>
            </a:lvl9pPr>
          </a:lstStyle>
          <a:p>
            <a:r>
              <a:rPr lang="en-IE" dirty="0"/>
              <a:t>The next 100 years: hot or not?</a:t>
            </a:r>
          </a:p>
        </p:txBody>
      </p:sp>
    </p:spTree>
    <p:extLst>
      <p:ext uri="{BB962C8B-B14F-4D97-AF65-F5344CB8AC3E}">
        <p14:creationId xmlns:p14="http://schemas.microsoft.com/office/powerpoint/2010/main" val="303190726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F34FF2-080D-60BD-83EF-CA71ADDD3835}"/>
              </a:ext>
            </a:extLst>
          </p:cNvPr>
          <p:cNvSpPr>
            <a:spLocks noGrp="1"/>
          </p:cNvSpPr>
          <p:nvPr>
            <p:ph type="title"/>
          </p:nvPr>
        </p:nvSpPr>
        <p:spPr>
          <a:xfrm>
            <a:off x="1441449" y="946149"/>
            <a:ext cx="20132675" cy="2597151"/>
          </a:xfrm>
        </p:spPr>
        <p:txBody>
          <a:bodyPr>
            <a:normAutofit/>
          </a:bodyPr>
          <a:lstStyle/>
          <a:p>
            <a:r>
              <a:rPr lang="en-IE" dirty="0"/>
              <a:t>The next 100 years: roasting</a:t>
            </a:r>
          </a:p>
        </p:txBody>
      </p:sp>
      <p:pic>
        <p:nvPicPr>
          <p:cNvPr id="14" name="Picture 13" descr="A map of the world&#10;&#10;Description automatically generated">
            <a:extLst>
              <a:ext uri="{FF2B5EF4-FFF2-40B4-BE49-F238E27FC236}">
                <a16:creationId xmlns:a16="http://schemas.microsoft.com/office/drawing/2014/main" id="{C3AAAD0E-CA0C-47BC-F499-AF1D5CF7FD11}"/>
              </a:ext>
            </a:extLst>
          </p:cNvPr>
          <p:cNvPicPr>
            <a:picLocks noChangeAspect="1"/>
          </p:cNvPicPr>
          <p:nvPr/>
        </p:nvPicPr>
        <p:blipFill rotWithShape="1">
          <a:blip r:embed="rId2">
            <a:extLst>
              <a:ext uri="{28A0092B-C50C-407E-A947-70E740481C1C}">
                <a14:useLocalDpi xmlns:a14="http://schemas.microsoft.com/office/drawing/2010/main" val="0"/>
              </a:ext>
            </a:extLst>
          </a:blip>
          <a:srcRect b="64847"/>
          <a:stretch/>
        </p:blipFill>
        <p:spPr>
          <a:xfrm>
            <a:off x="1441450" y="3059962"/>
            <a:ext cx="18764250" cy="10656038"/>
          </a:xfrm>
          <a:prstGeom prst="rect">
            <a:avLst/>
          </a:prstGeom>
        </p:spPr>
      </p:pic>
    </p:spTree>
    <p:extLst>
      <p:ext uri="{BB962C8B-B14F-4D97-AF65-F5344CB8AC3E}">
        <p14:creationId xmlns:p14="http://schemas.microsoft.com/office/powerpoint/2010/main" val="254490348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F34FF2-080D-60BD-83EF-CA71ADDD3835}"/>
              </a:ext>
            </a:extLst>
          </p:cNvPr>
          <p:cNvSpPr>
            <a:spLocks noGrp="1"/>
          </p:cNvSpPr>
          <p:nvPr>
            <p:ph type="title"/>
          </p:nvPr>
        </p:nvSpPr>
        <p:spPr>
          <a:xfrm>
            <a:off x="1441449" y="946149"/>
            <a:ext cx="20018375" cy="2711451"/>
          </a:xfrm>
        </p:spPr>
        <p:txBody>
          <a:bodyPr>
            <a:normAutofit/>
          </a:bodyPr>
          <a:lstStyle/>
          <a:p>
            <a:r>
              <a:rPr lang="en-IE" sz="8800" dirty="0"/>
              <a:t>The next 100 years: grand</a:t>
            </a:r>
          </a:p>
        </p:txBody>
      </p:sp>
      <p:pic>
        <p:nvPicPr>
          <p:cNvPr id="3" name="Picture 2" descr="A map of the world&#10;&#10;Description automatically generated">
            <a:extLst>
              <a:ext uri="{FF2B5EF4-FFF2-40B4-BE49-F238E27FC236}">
                <a16:creationId xmlns:a16="http://schemas.microsoft.com/office/drawing/2014/main" id="{6C8D636E-ABB9-9A49-02DD-19FD0FC69D68}"/>
              </a:ext>
            </a:extLst>
          </p:cNvPr>
          <p:cNvPicPr>
            <a:picLocks noChangeAspect="1"/>
          </p:cNvPicPr>
          <p:nvPr/>
        </p:nvPicPr>
        <p:blipFill rotWithShape="1">
          <a:blip r:embed="rId2">
            <a:extLst>
              <a:ext uri="{28A0092B-C50C-407E-A947-70E740481C1C}">
                <a14:useLocalDpi xmlns:a14="http://schemas.microsoft.com/office/drawing/2010/main" val="0"/>
              </a:ext>
            </a:extLst>
          </a:blip>
          <a:srcRect t="33504" b="30204"/>
          <a:stretch/>
        </p:blipFill>
        <p:spPr>
          <a:xfrm>
            <a:off x="1809750" y="2244724"/>
            <a:ext cx="18764250" cy="11001308"/>
          </a:xfrm>
          <a:prstGeom prst="rect">
            <a:avLst/>
          </a:prstGeom>
        </p:spPr>
      </p:pic>
    </p:spTree>
    <p:extLst>
      <p:ext uri="{BB962C8B-B14F-4D97-AF65-F5344CB8AC3E}">
        <p14:creationId xmlns:p14="http://schemas.microsoft.com/office/powerpoint/2010/main" val="1359937829"/>
      </p:ext>
    </p:extLst>
  </p:cSld>
  <p:clrMapOvr>
    <a:masterClrMapping/>
  </p:clrMapOvr>
  <p:transition spd="med"/>
</p:sld>
</file>

<file path=ppt/theme/theme1.xml><?xml version="1.0" encoding="utf-8"?>
<a:theme xmlns:a="http://schemas.openxmlformats.org/drawingml/2006/main" name="Standard">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Open Sans"/>
            <a:ea typeface="Open Sans"/>
            <a:cs typeface="Open Sans"/>
            <a:sym typeface="Open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Education_Dept_PPT-Template" id="{7DE32165-6217-7940-85B3-966B946CA6DE}" vid="{8CA2E374-597C-814E-AB46-27DA0903AC3E}"/>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Open Sans"/>
            <a:ea typeface="Open Sans"/>
            <a:cs typeface="Open Sans"/>
            <a:sym typeface="Open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27afb631-8bdf-40be-a803-f28b0538e8a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D298C4FE2FF0C409C9BF2D8296D4F7F" ma:contentTypeVersion="10" ma:contentTypeDescription="Create a new document." ma:contentTypeScope="" ma:versionID="9b6da6847b9ecd748b294747e634b353">
  <xsd:schema xmlns:xsd="http://www.w3.org/2001/XMLSchema" xmlns:xs="http://www.w3.org/2001/XMLSchema" xmlns:p="http://schemas.microsoft.com/office/2006/metadata/properties" xmlns:ns3="27afb631-8bdf-40be-a803-f28b0538e8ae" xmlns:ns4="c7d0fdf2-d414-4169-9bb6-4a67eb355f2d" targetNamespace="http://schemas.microsoft.com/office/2006/metadata/properties" ma:root="true" ma:fieldsID="106fb277baf38a0da0f6a4495f061900" ns3:_="" ns4:_="">
    <xsd:import namespace="27afb631-8bdf-40be-a803-f28b0538e8ae"/>
    <xsd:import namespace="c7d0fdf2-d414-4169-9bb6-4a67eb355f2d"/>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ObjectDetectorVersions" minOccurs="0"/>
                <xsd:element ref="ns3:_activity" minOccurs="0"/>
                <xsd:element ref="ns3:MediaServiceSearchPropertie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7afb631-8bdf-40be-a803-f28b0538e8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7d0fdf2-d414-4169-9bb6-4a67eb355f2d"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1142AAC-6972-4A0E-A7A7-0E8093294E88}">
  <ds:schemaRefs>
    <ds:schemaRef ds:uri="http://www.w3.org/XML/1998/namespace"/>
    <ds:schemaRef ds:uri="http://purl.org/dc/dcmitype/"/>
    <ds:schemaRef ds:uri="http://schemas.openxmlformats.org/package/2006/metadata/core-properties"/>
    <ds:schemaRef ds:uri="http://purl.org/dc/terms/"/>
    <ds:schemaRef ds:uri="http://purl.org/dc/elements/1.1/"/>
    <ds:schemaRef ds:uri="http://schemas.microsoft.com/office/2006/documentManagement/types"/>
    <ds:schemaRef ds:uri="http://schemas.microsoft.com/office/infopath/2007/PartnerControls"/>
    <ds:schemaRef ds:uri="c7d0fdf2-d414-4169-9bb6-4a67eb355f2d"/>
    <ds:schemaRef ds:uri="27afb631-8bdf-40be-a803-f28b0538e8ae"/>
    <ds:schemaRef ds:uri="http://schemas.microsoft.com/office/2006/metadata/properties"/>
  </ds:schemaRefs>
</ds:datastoreItem>
</file>

<file path=customXml/itemProps2.xml><?xml version="1.0" encoding="utf-8"?>
<ds:datastoreItem xmlns:ds="http://schemas.openxmlformats.org/officeDocument/2006/customXml" ds:itemID="{48196340-C8DD-4D70-8681-74126A414B52}">
  <ds:schemaRefs>
    <ds:schemaRef ds:uri="http://schemas.microsoft.com/sharepoint/v3/contenttype/forms"/>
  </ds:schemaRefs>
</ds:datastoreItem>
</file>

<file path=customXml/itemProps3.xml><?xml version="1.0" encoding="utf-8"?>
<ds:datastoreItem xmlns:ds="http://schemas.openxmlformats.org/officeDocument/2006/customXml" ds:itemID="{DE38EE9E-A182-47DA-A463-B5473BE868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7afb631-8bdf-40be-a803-f28b0538e8ae"/>
    <ds:schemaRef ds:uri="c7d0fdf2-d414-4169-9bb6-4a67eb355f2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Education_Dept_PPT-Template</Template>
  <TotalTime>1133</TotalTime>
  <Words>1233</Words>
  <Application>Microsoft Office PowerPoint</Application>
  <PresentationFormat>Custom</PresentationFormat>
  <Paragraphs>102</Paragraphs>
  <Slides>42</Slides>
  <Notes>14</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42</vt:i4>
      </vt:variant>
    </vt:vector>
  </HeadingPairs>
  <TitlesOfParts>
    <vt:vector size="55" baseType="lpstr">
      <vt:lpstr>.AppleSystemUIFont</vt:lpstr>
      <vt:lpstr>Arial</vt:lpstr>
      <vt:lpstr>Calibri</vt:lpstr>
      <vt:lpstr>Cambria</vt:lpstr>
      <vt:lpstr>Georgia</vt:lpstr>
      <vt:lpstr>Helvetica Neue</vt:lpstr>
      <vt:lpstr>Open Sans</vt:lpstr>
      <vt:lpstr>Roboto Sans</vt:lpstr>
      <vt:lpstr>Roboto Slab Regular</vt:lpstr>
      <vt:lpstr>Symbol</vt:lpstr>
      <vt:lpstr>Times New Roman</vt:lpstr>
      <vt:lpstr>Wingdings</vt:lpstr>
      <vt:lpstr>Standard</vt:lpstr>
      <vt:lpstr>Tomorrow’s Ireland</vt:lpstr>
      <vt:lpstr>The big picture</vt:lpstr>
      <vt:lpstr>Stand up if…</vt:lpstr>
      <vt:lpstr>PowerPoint Presentation</vt:lpstr>
      <vt:lpstr>PowerPoint Presentation</vt:lpstr>
      <vt:lpstr>PowerPoint Presentation</vt:lpstr>
      <vt:lpstr>PowerPoint Presentation</vt:lpstr>
      <vt:lpstr>The next 100 years: roasting</vt:lpstr>
      <vt:lpstr>The next 100 years: grand</vt:lpstr>
      <vt:lpstr>The next 100 years: freezing</vt:lpstr>
      <vt:lpstr>Summary so far</vt:lpstr>
      <vt:lpstr>Economy and labour market</vt:lpstr>
      <vt:lpstr>Stand up if…</vt:lpstr>
      <vt:lpstr>Numbers in employment are record high (over 2.7 million) and unemployment remains below 5%. Structural changes?</vt:lpstr>
      <vt:lpstr>Also increase in remote/blended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Population</vt:lpstr>
      <vt:lpstr>Stand up if…</vt:lpstr>
      <vt:lpstr>Steadily increasing since 1960s </vt:lpstr>
      <vt:lpstr>PowerPoint Presentation</vt:lpstr>
      <vt:lpstr>PowerPoint Presentation</vt:lpstr>
      <vt:lpstr>PowerPoint Presentation</vt:lpstr>
      <vt:lpstr>PowerPoint Presentation</vt:lpstr>
      <vt:lpstr>Disability and health</vt:lpstr>
      <vt:lpstr>PowerPoint Presentation</vt:lpstr>
      <vt:lpstr>PowerPoint Presentation</vt:lpstr>
      <vt:lpstr>Stand up if…</vt:lpstr>
      <vt:lpstr>Migration</vt:lpstr>
      <vt:lpstr>  Age profile </vt:lpstr>
      <vt:lpstr>Ireland is looking and sounding different.</vt:lpstr>
      <vt:lpstr>PowerPoint Presentation</vt:lpstr>
      <vt:lpstr>The big picture</vt:lpstr>
      <vt:lpstr>We socially protect everyone in Ireland.</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Slide</dc:title>
  <dc:creator>Cathy Martin</dc:creator>
  <cp:lastModifiedBy>Ciaran Judge</cp:lastModifiedBy>
  <cp:revision>19</cp:revision>
  <cp:lastPrinted>2018-01-09T06:39:09Z</cp:lastPrinted>
  <dcterms:created xsi:type="dcterms:W3CDTF">2020-08-25T10:21:51Z</dcterms:created>
  <dcterms:modified xsi:type="dcterms:W3CDTF">2024-03-06T11:57:14Z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0x0101008D298C4FE2FF0C409C9BF2D8296D4F7F</vt:lpwstr>
  </property>
  <property fmtid="{D5CDD505-2E9C-101B-9397-08002B2CF9AE}" pid="3" name="InformationCategory">
    <vt:lpwstr>4;#Media|b385b42a-295c-4641-950d-4dea25e57807</vt:lpwstr>
  </property>
</Properties>
</file>